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797" r:id="rId2"/>
    <p:sldMasterId id="2147483816" r:id="rId3"/>
    <p:sldMasterId id="2147483683" r:id="rId4"/>
    <p:sldMasterId id="2147483898" r:id="rId5"/>
    <p:sldMasterId id="2147483900" r:id="rId6"/>
    <p:sldMasterId id="2147483902" r:id="rId7"/>
    <p:sldMasterId id="2147483906" r:id="rId8"/>
  </p:sldMasterIdLst>
  <p:notesMasterIdLst>
    <p:notesMasterId r:id="rId30"/>
  </p:notesMasterIdLst>
  <p:handoutMasterIdLst>
    <p:handoutMasterId r:id="rId31"/>
  </p:handoutMasterIdLst>
  <p:sldIdLst>
    <p:sldId id="642" r:id="rId9"/>
    <p:sldId id="643" r:id="rId10"/>
    <p:sldId id="649" r:id="rId11"/>
    <p:sldId id="672" r:id="rId12"/>
    <p:sldId id="673" r:id="rId13"/>
    <p:sldId id="691" r:id="rId14"/>
    <p:sldId id="655" r:id="rId15"/>
    <p:sldId id="699" r:id="rId16"/>
    <p:sldId id="694" r:id="rId17"/>
    <p:sldId id="692" r:id="rId18"/>
    <p:sldId id="675" r:id="rId19"/>
    <p:sldId id="676" r:id="rId20"/>
    <p:sldId id="677" r:id="rId21"/>
    <p:sldId id="678" r:id="rId22"/>
    <p:sldId id="679" r:id="rId23"/>
    <p:sldId id="680" r:id="rId24"/>
    <p:sldId id="681" r:id="rId25"/>
    <p:sldId id="682" r:id="rId26"/>
    <p:sldId id="683" r:id="rId27"/>
    <p:sldId id="690" r:id="rId28"/>
    <p:sldId id="648" r:id="rId29"/>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642"/>
          </p14:sldIdLst>
        </p14:section>
        <p14:section name="目录页" id="{9D221634-295C-7843-AF5C-A0CB4F229241}">
          <p14:sldIdLst>
            <p14:sldId id="643"/>
          </p14:sldIdLst>
        </p14:section>
        <p14:section name="章节页" id="{FD05EE94-C931-8C4B-83A2-004B32AA1207}">
          <p14:sldIdLst>
            <p14:sldId id="649"/>
            <p14:sldId id="672"/>
            <p14:sldId id="673"/>
            <p14:sldId id="691"/>
            <p14:sldId id="655"/>
            <p14:sldId id="699"/>
            <p14:sldId id="694"/>
            <p14:sldId id="692"/>
            <p14:sldId id="675"/>
            <p14:sldId id="676"/>
            <p14:sldId id="677"/>
            <p14:sldId id="678"/>
            <p14:sldId id="679"/>
            <p14:sldId id="680"/>
            <p14:sldId id="681"/>
            <p14:sldId id="682"/>
            <p14:sldId id="683"/>
            <p14:sldId id="690"/>
          </p14:sldIdLst>
        </p14:section>
        <p14:section name="结束页" id="{3F9D54A7-3BE2-2540-BB4C-DFE5509085F3}">
          <p14:sldIdLst>
            <p14:sldId id="648"/>
          </p14:sldIdLst>
        </p14:section>
      </p14:sectionLst>
    </p:ext>
    <p:ext uri="{EFAFB233-063F-42B5-8137-9DF3F51BA10A}">
      <p15:sldGuideLst xmlns:p15="http://schemas.microsoft.com/office/powerpoint/2012/main">
        <p15:guide id="5" pos="3674" userDrawn="1">
          <p15:clr>
            <a:srgbClr val="A4A3A4"/>
          </p15:clr>
        </p15:guide>
        <p15:guide id="6" orient="horz" pos="2160" userDrawn="1">
          <p15:clr>
            <a:srgbClr val="A4A3A4"/>
          </p15:clr>
        </p15:guide>
        <p15:guide id="7" pos="355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uyong (Gavin)" initials="C(" lastIdx="6" clrIdx="0">
    <p:extLst>
      <p:ext uri="{19B8F6BF-5375-455C-9EA6-DF929625EA0E}">
        <p15:presenceInfo xmlns:p15="http://schemas.microsoft.com/office/powerpoint/2012/main" userId="S-1-5-21-147214757-305610072-1517763936-17276" providerId="AD"/>
      </p:ext>
    </p:extLst>
  </p:cmAuthor>
  <p:cmAuthor id="2" name="Zhonglin (Turing)" initials="Z(" lastIdx="1" clrIdx="1">
    <p:extLst>
      <p:ext uri="{19B8F6BF-5375-455C-9EA6-DF929625EA0E}">
        <p15:presenceInfo xmlns:p15="http://schemas.microsoft.com/office/powerpoint/2012/main" userId="S-1-5-21-147214757-305610072-1517763936-55719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7"/>
    <a:srgbClr val="7B7B7B"/>
    <a:srgbClr val="C00000"/>
    <a:srgbClr val="990000"/>
    <a:srgbClr val="EBCCCC"/>
    <a:srgbClr val="D1D1D1"/>
    <a:srgbClr val="BDD7EE"/>
    <a:srgbClr val="E9F6DC"/>
    <a:srgbClr val="F1E4CC"/>
    <a:srgbClr val="89E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83969" autoAdjust="0"/>
  </p:normalViewPr>
  <p:slideViewPr>
    <p:cSldViewPr snapToGrid="0" snapToObjects="1">
      <p:cViewPr varScale="1">
        <p:scale>
          <a:sx n="89" d="100"/>
          <a:sy n="89" d="100"/>
        </p:scale>
        <p:origin x="471" y="48"/>
      </p:cViewPr>
      <p:guideLst>
        <p:guide pos="3674"/>
        <p:guide orient="horz" pos="2160"/>
        <p:guide pos="3554"/>
      </p:guideLst>
    </p:cSldViewPr>
  </p:slideViewPr>
  <p:outlineViewPr>
    <p:cViewPr>
      <p:scale>
        <a:sx n="33" d="100"/>
        <a:sy n="33" d="100"/>
      </p:scale>
      <p:origin x="0" y="-513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4" d="100"/>
          <a:sy n="84" d="100"/>
        </p:scale>
        <p:origin x="276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3/22/2021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effectLst/>
                <a:latin typeface="+mn-lt"/>
                <a:ea typeface="+mn-ea"/>
                <a:cs typeface="+mn-cs"/>
              </a:rPr>
              <a:t>华为提供开放的</a:t>
            </a:r>
            <a:r>
              <a:rPr lang="en-US" altLang="zh-CN" sz="1600" kern="1200" dirty="0">
                <a:solidFill>
                  <a:schemeClr val="tx1"/>
                </a:solidFill>
                <a:effectLst/>
                <a:latin typeface="+mn-lt"/>
                <a:ea typeface="+mn-ea"/>
                <a:cs typeface="+mn-cs"/>
              </a:rPr>
              <a:t>AI</a:t>
            </a:r>
            <a:r>
              <a:rPr lang="zh-CN" altLang="en-US" sz="1600" kern="1200" dirty="0">
                <a:solidFill>
                  <a:schemeClr val="tx1"/>
                </a:solidFill>
                <a:effectLst/>
                <a:latin typeface="+mn-lt"/>
                <a:ea typeface="+mn-ea"/>
                <a:cs typeface="+mn-cs"/>
              </a:rPr>
              <a:t>解决方案，使能差异化特性</a:t>
            </a:r>
            <a:r>
              <a:rPr lang="zh-CN" altLang="zh-CN" sz="1600" kern="1200" dirty="0">
                <a:solidFill>
                  <a:schemeClr val="tx1"/>
                </a:solidFill>
                <a:effectLst/>
                <a:latin typeface="+mn-lt"/>
                <a:ea typeface="+mn-ea"/>
                <a:cs typeface="+mn-cs"/>
              </a:rPr>
              <a:t>。</a:t>
            </a:r>
            <a:endParaRPr lang="en-US" altLang="zh-CN"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a:solidFill>
                  <a:schemeClr val="tx1"/>
                </a:solidFill>
                <a:effectLst/>
                <a:latin typeface="+mn-lt"/>
                <a:ea typeface="+mn-ea"/>
                <a:cs typeface="+mn-cs"/>
              </a:rPr>
              <a:t>基于统一、可扩展的达芬奇AI芯片架构，可覆盖从终端设备、边缘计算到云服务的全场景，提供从20MPOS到200TOPS的不同算力。</a:t>
            </a:r>
            <a:endParaRPr lang="en-US" altLang="zh-CN"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a:solidFill>
                  <a:schemeClr val="tx1"/>
                </a:solidFill>
                <a:effectLst/>
                <a:latin typeface="+mn-lt"/>
                <a:ea typeface="+mn-ea"/>
                <a:cs typeface="+mn-cs"/>
              </a:rPr>
              <a:t>除了AI芯片，华为还提供全栈解决方案：</a:t>
            </a:r>
            <a:endParaRPr lang="en-US" altLang="zh-CN"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a:solidFill>
                  <a:schemeClr val="tx1"/>
                </a:solidFill>
                <a:effectLst/>
                <a:latin typeface="+mn-lt"/>
                <a:ea typeface="+mn-ea"/>
                <a:cs typeface="+mn-cs"/>
              </a:rPr>
              <a:t>芯片算子库和自动化算子开发工具CANN，应对不断增长的算子多样性，提升开发效率提升3倍；</a:t>
            </a:r>
            <a:endParaRPr lang="en-US" altLang="zh-CN"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a:solidFill>
                  <a:schemeClr val="tx1"/>
                </a:solidFill>
                <a:effectLst/>
                <a:latin typeface="+mn-lt"/>
                <a:ea typeface="+mn-ea"/>
                <a:cs typeface="+mn-cs"/>
              </a:rPr>
              <a:t>MindSpore训练和推理框架，降低核心代码量20%，效率整体提升50%以上；</a:t>
            </a:r>
            <a:endParaRPr lang="en-US" altLang="zh-CN"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a:solidFill>
                  <a:schemeClr val="tx1"/>
                </a:solidFill>
                <a:effectLst/>
                <a:latin typeface="+mn-lt"/>
                <a:ea typeface="+mn-ea"/>
                <a:cs typeface="+mn-cs"/>
              </a:rPr>
              <a:t>以及ModelArts提供分层API和预集成，使能应用的全流程服务。</a:t>
            </a:r>
            <a:endParaRPr lang="en-US" altLang="zh-CN"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effectLst/>
                <a:latin typeface="+mn-lt"/>
                <a:ea typeface="+mn-ea"/>
                <a:cs typeface="+mn-cs"/>
              </a:rPr>
              <a:t>这里只是整体架构，接下来我们会针对这</a:t>
            </a:r>
            <a:r>
              <a:rPr lang="en-US" altLang="zh-CN" sz="1600" kern="1200" dirty="0">
                <a:solidFill>
                  <a:schemeClr val="tx1"/>
                </a:solidFill>
                <a:effectLst/>
                <a:latin typeface="+mn-lt"/>
                <a:ea typeface="+mn-ea"/>
                <a:cs typeface="+mn-cs"/>
              </a:rPr>
              <a:t>4</a:t>
            </a:r>
            <a:r>
              <a:rPr lang="zh-CN" altLang="en-US" sz="1600" kern="1200" dirty="0">
                <a:solidFill>
                  <a:schemeClr val="tx1"/>
                </a:solidFill>
                <a:effectLst/>
                <a:latin typeface="+mn-lt"/>
                <a:ea typeface="+mn-ea"/>
                <a:cs typeface="+mn-cs"/>
              </a:rPr>
              <a:t>层做详细介绍。</a:t>
            </a:r>
            <a:endParaRPr lang="zh-CN" altLang="zh-CN" sz="16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640641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142B2FD-F67A-4C7F-8116-C1EF4605A928}" type="slidenum">
              <a:rPr lang="en-US" smtClean="0"/>
              <a:t>20</a:t>
            </a:fld>
            <a:endParaRPr lang="en-US"/>
          </a:p>
        </p:txBody>
      </p:sp>
    </p:spTree>
    <p:extLst>
      <p:ext uri="{BB962C8B-B14F-4D97-AF65-F5344CB8AC3E}">
        <p14:creationId xmlns:p14="http://schemas.microsoft.com/office/powerpoint/2010/main" val="3523848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3013"/>
            <a:ext cx="5964237" cy="3354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4614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4</a:t>
            </a:fld>
            <a:endParaRPr lang="en-US"/>
          </a:p>
        </p:txBody>
      </p:sp>
    </p:spTree>
    <p:extLst>
      <p:ext uri="{BB962C8B-B14F-4D97-AF65-F5344CB8AC3E}">
        <p14:creationId xmlns:p14="http://schemas.microsoft.com/office/powerpoint/2010/main" val="2393611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600" dirty="0">
                <a:latin typeface="+mn-ea"/>
                <a:ea typeface="+mn-ea"/>
              </a:rPr>
              <a:t>用通用</a:t>
            </a:r>
            <a:r>
              <a:rPr lang="en-US" altLang="zh-CN" sz="1600" dirty="0">
                <a:latin typeface="+mn-ea"/>
                <a:ea typeface="+mn-ea"/>
              </a:rPr>
              <a:t>CPU</a:t>
            </a:r>
            <a:r>
              <a:rPr lang="zh-CN" altLang="en-US" sz="1600" dirty="0">
                <a:latin typeface="+mn-ea"/>
                <a:ea typeface="+mn-ea"/>
              </a:rPr>
              <a:t>来做的话，把这样一个矩阵乘法做完，需要</a:t>
            </a:r>
            <a:r>
              <a:rPr lang="en-US" altLang="zh-CN" sz="1600" dirty="0">
                <a:latin typeface="+mn-ea"/>
                <a:ea typeface="+mn-ea"/>
              </a:rPr>
              <a:t>i*j*k</a:t>
            </a:r>
            <a:r>
              <a:rPr lang="zh-CN" altLang="en-US" sz="1600" dirty="0">
                <a:latin typeface="+mn-ea"/>
                <a:ea typeface="+mn-ea"/>
              </a:rPr>
              <a:t>个时钟周期。能否用一个时钟节拍把这个矩阵乘做完？</a:t>
            </a:r>
          </a:p>
        </p:txBody>
      </p:sp>
      <p:sp>
        <p:nvSpPr>
          <p:cNvPr id="4" name="灯片编号占位符 3"/>
          <p:cNvSpPr>
            <a:spLocks noGrp="1"/>
          </p:cNvSpPr>
          <p:nvPr>
            <p:ph type="sldNum" sz="quarter" idx="10"/>
          </p:nvPr>
        </p:nvSpPr>
        <p:spPr/>
        <p:txBody>
          <a:bodyPr/>
          <a:lstStyle/>
          <a:p>
            <a:fld id="{80F57572-2617-499E-9426-91B845C3B062}" type="slidenum">
              <a:rPr lang="zh-CN" altLang="en-US" smtClean="0">
                <a:solidFill>
                  <a:prstClr val="black"/>
                </a:solidFill>
                <a:ea typeface="宋体" panose="02010600030101010101" pitchFamily="2" charset="-122"/>
              </a:rPr>
              <a:pPr/>
              <a:t>8</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143468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hangingPunct="0">
              <a:lnSpc>
                <a:spcPct val="140000"/>
              </a:lnSpc>
              <a:buClr>
                <a:srgbClr val="777777"/>
              </a:buClr>
              <a:buSzPct val="60000"/>
            </a:pP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4976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基本概念：</a:t>
            </a:r>
            <a:endParaRPr lang="en-US" altLang="zh-CN"/>
          </a:p>
          <a:p>
            <a:r>
              <a:rPr lang="en-US" altLang="zh-CN"/>
              <a:t>Host</a:t>
            </a:r>
            <a:r>
              <a:rPr lang="zh-CN" altLang="en-US"/>
              <a:t>：</a:t>
            </a:r>
            <a:r>
              <a:rPr lang="zh-CN" altLang="zh-CN" sz="1600" kern="1200">
                <a:solidFill>
                  <a:schemeClr val="tx1"/>
                </a:solidFill>
                <a:effectLst/>
                <a:latin typeface="+mn-lt"/>
                <a:ea typeface="+mn-ea"/>
                <a:cs typeface="+mn-cs"/>
              </a:rPr>
              <a:t>与</a:t>
            </a:r>
            <a:r>
              <a:rPr lang="en-US" altLang="zh-CN" sz="1600" kern="1200">
                <a:solidFill>
                  <a:schemeClr val="tx1"/>
                </a:solidFill>
                <a:effectLst/>
                <a:latin typeface="+mn-lt"/>
                <a:ea typeface="+mn-ea"/>
                <a:cs typeface="+mn-cs"/>
              </a:rPr>
              <a:t>Device</a:t>
            </a:r>
            <a:r>
              <a:rPr lang="zh-CN" altLang="zh-CN" sz="1600" kern="1200">
                <a:solidFill>
                  <a:schemeClr val="tx1"/>
                </a:solidFill>
                <a:effectLst/>
                <a:latin typeface="+mn-lt"/>
                <a:ea typeface="+mn-ea"/>
                <a:cs typeface="+mn-cs"/>
              </a:rPr>
              <a:t>相连接的</a:t>
            </a:r>
            <a:r>
              <a:rPr lang="en-US" altLang="zh-CN" sz="1600" kern="1200">
                <a:solidFill>
                  <a:schemeClr val="tx1"/>
                </a:solidFill>
                <a:effectLst/>
                <a:latin typeface="+mn-lt"/>
                <a:ea typeface="+mn-ea"/>
                <a:cs typeface="+mn-cs"/>
              </a:rPr>
              <a:t>X86</a:t>
            </a:r>
            <a:r>
              <a:rPr lang="zh-CN" altLang="zh-CN" sz="1600" kern="1200">
                <a:solidFill>
                  <a:schemeClr val="tx1"/>
                </a:solidFill>
                <a:effectLst/>
                <a:latin typeface="+mn-lt"/>
                <a:ea typeface="+mn-ea"/>
                <a:cs typeface="+mn-cs"/>
              </a:rPr>
              <a:t>服务器、</a:t>
            </a:r>
            <a:r>
              <a:rPr lang="en-US" altLang="zh-CN" sz="1600" kern="1200">
                <a:solidFill>
                  <a:schemeClr val="tx1"/>
                </a:solidFill>
                <a:effectLst/>
                <a:latin typeface="+mn-lt"/>
                <a:ea typeface="+mn-ea"/>
                <a:cs typeface="+mn-cs"/>
              </a:rPr>
              <a:t>ARM</a:t>
            </a:r>
            <a:r>
              <a:rPr lang="zh-CN" altLang="zh-CN" sz="1600" kern="1200">
                <a:solidFill>
                  <a:schemeClr val="tx1"/>
                </a:solidFill>
                <a:effectLst/>
                <a:latin typeface="+mn-lt"/>
                <a:ea typeface="+mn-ea"/>
                <a:cs typeface="+mn-cs"/>
              </a:rPr>
              <a:t>服务器，会利用</a:t>
            </a:r>
            <a:r>
              <a:rPr lang="en-US" altLang="zh-CN" sz="1600" kern="1200">
                <a:solidFill>
                  <a:schemeClr val="tx1"/>
                </a:solidFill>
                <a:effectLst/>
                <a:latin typeface="+mn-lt"/>
                <a:ea typeface="+mn-ea"/>
                <a:cs typeface="+mn-cs"/>
              </a:rPr>
              <a:t>Device</a:t>
            </a:r>
            <a:r>
              <a:rPr lang="zh-CN" altLang="zh-CN" sz="1600" kern="1200">
                <a:solidFill>
                  <a:schemeClr val="tx1"/>
                </a:solidFill>
                <a:effectLst/>
                <a:latin typeface="+mn-lt"/>
                <a:ea typeface="+mn-ea"/>
                <a:cs typeface="+mn-cs"/>
              </a:rPr>
              <a:t>提供的</a:t>
            </a:r>
            <a:r>
              <a:rPr lang="en-US" altLang="zh-CN" sz="1600" kern="1200">
                <a:solidFill>
                  <a:schemeClr val="tx1"/>
                </a:solidFill>
                <a:effectLst/>
                <a:latin typeface="+mn-lt"/>
                <a:ea typeface="+mn-ea"/>
                <a:cs typeface="+mn-cs"/>
              </a:rPr>
              <a:t>NN</a:t>
            </a:r>
            <a:r>
              <a:rPr lang="zh-CN" altLang="zh-CN" sz="1600" kern="1200">
                <a:solidFill>
                  <a:schemeClr val="tx1"/>
                </a:solidFill>
                <a:effectLst/>
                <a:latin typeface="+mn-lt"/>
                <a:ea typeface="+mn-ea"/>
                <a:cs typeface="+mn-cs"/>
              </a:rPr>
              <a:t>（</a:t>
            </a:r>
            <a:r>
              <a:rPr lang="en-US" altLang="zh-CN" sz="1600" kern="1200">
                <a:solidFill>
                  <a:schemeClr val="tx1"/>
                </a:solidFill>
                <a:effectLst/>
                <a:latin typeface="+mn-lt"/>
                <a:ea typeface="+mn-ea"/>
                <a:cs typeface="+mn-cs"/>
              </a:rPr>
              <a:t>Neural-Network </a:t>
            </a:r>
            <a:r>
              <a:rPr lang="zh-CN" altLang="zh-CN" sz="1600" kern="1200">
                <a:solidFill>
                  <a:schemeClr val="tx1"/>
                </a:solidFill>
                <a:effectLst/>
                <a:latin typeface="+mn-lt"/>
                <a:ea typeface="+mn-ea"/>
                <a:cs typeface="+mn-cs"/>
              </a:rPr>
              <a:t>）计算能力，完成业务。</a:t>
            </a:r>
            <a:endParaRPr lang="en-US" altLang="zh-CN"/>
          </a:p>
          <a:p>
            <a:r>
              <a:rPr lang="en-US" altLang="zh-CN"/>
              <a:t>Device</a:t>
            </a:r>
            <a:r>
              <a:rPr lang="zh-CN" altLang="en-US"/>
              <a:t>：</a:t>
            </a:r>
            <a:r>
              <a:rPr lang="zh-CN" altLang="zh-CN" sz="1600" kern="1200">
                <a:solidFill>
                  <a:schemeClr val="tx1"/>
                </a:solidFill>
                <a:effectLst/>
                <a:latin typeface="+mn-lt"/>
                <a:ea typeface="+mn-ea"/>
                <a:cs typeface="+mn-cs"/>
              </a:rPr>
              <a:t>指安装了芯片的硬件设备，利用</a:t>
            </a:r>
            <a:r>
              <a:rPr lang="en-US" altLang="zh-CN" sz="1600" kern="1200">
                <a:solidFill>
                  <a:schemeClr val="tx1"/>
                </a:solidFill>
                <a:effectLst/>
                <a:latin typeface="+mn-lt"/>
                <a:ea typeface="+mn-ea"/>
                <a:cs typeface="+mn-cs"/>
              </a:rPr>
              <a:t>PCIe</a:t>
            </a:r>
            <a:r>
              <a:rPr lang="zh-CN" altLang="zh-CN" sz="1600" kern="1200">
                <a:solidFill>
                  <a:schemeClr val="tx1"/>
                </a:solidFill>
                <a:effectLst/>
                <a:latin typeface="+mn-lt"/>
                <a:ea typeface="+mn-ea"/>
                <a:cs typeface="+mn-cs"/>
              </a:rPr>
              <a:t>接口与</a:t>
            </a:r>
            <a:r>
              <a:rPr lang="en-US" altLang="zh-CN" sz="1600" kern="1200">
                <a:solidFill>
                  <a:schemeClr val="tx1"/>
                </a:solidFill>
                <a:effectLst/>
                <a:latin typeface="+mn-lt"/>
                <a:ea typeface="+mn-ea"/>
                <a:cs typeface="+mn-cs"/>
              </a:rPr>
              <a:t>Host</a:t>
            </a:r>
            <a:r>
              <a:rPr lang="zh-CN" altLang="zh-CN" sz="1600" kern="1200">
                <a:solidFill>
                  <a:schemeClr val="tx1"/>
                </a:solidFill>
                <a:effectLst/>
                <a:latin typeface="+mn-lt"/>
                <a:ea typeface="+mn-ea"/>
                <a:cs typeface="+mn-cs"/>
              </a:rPr>
              <a:t>侧连接，为</a:t>
            </a:r>
            <a:r>
              <a:rPr lang="en-US" altLang="zh-CN" sz="1600" kern="1200">
                <a:solidFill>
                  <a:schemeClr val="tx1"/>
                </a:solidFill>
                <a:effectLst/>
                <a:latin typeface="+mn-lt"/>
                <a:ea typeface="+mn-ea"/>
                <a:cs typeface="+mn-cs"/>
              </a:rPr>
              <a:t>Host</a:t>
            </a:r>
            <a:r>
              <a:rPr lang="zh-CN" altLang="zh-CN" sz="1600" kern="1200">
                <a:solidFill>
                  <a:schemeClr val="tx1"/>
                </a:solidFill>
                <a:effectLst/>
                <a:latin typeface="+mn-lt"/>
                <a:ea typeface="+mn-ea"/>
                <a:cs typeface="+mn-cs"/>
              </a:rPr>
              <a:t>提供</a:t>
            </a:r>
            <a:r>
              <a:rPr lang="en-US" altLang="zh-CN" sz="1600" kern="1200">
                <a:solidFill>
                  <a:schemeClr val="tx1"/>
                </a:solidFill>
                <a:effectLst/>
                <a:latin typeface="+mn-lt"/>
                <a:ea typeface="+mn-ea"/>
                <a:cs typeface="+mn-cs"/>
              </a:rPr>
              <a:t>NN</a:t>
            </a:r>
            <a:r>
              <a:rPr lang="zh-CN" altLang="zh-CN" sz="1600" kern="1200">
                <a:solidFill>
                  <a:schemeClr val="tx1"/>
                </a:solidFill>
                <a:effectLst/>
                <a:latin typeface="+mn-lt"/>
                <a:ea typeface="+mn-ea"/>
                <a:cs typeface="+mn-cs"/>
              </a:rPr>
              <a:t>计算能力。</a:t>
            </a:r>
            <a:endParaRPr lang="en-US" altLang="zh-CN"/>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a:t>Context</a:t>
            </a:r>
            <a:r>
              <a:rPr lang="zh-CN" altLang="en-US"/>
              <a:t>：</a:t>
            </a:r>
            <a:r>
              <a:rPr lang="zh-CN" altLang="zh-CN" sz="1600" kern="1200">
                <a:solidFill>
                  <a:schemeClr val="tx1"/>
                </a:solidFill>
                <a:effectLst/>
                <a:latin typeface="+mn-lt"/>
                <a:ea typeface="+mn-ea"/>
                <a:cs typeface="+mn-cs"/>
              </a:rPr>
              <a:t>作为一个容器，管理了所有对象（包括</a:t>
            </a:r>
            <a:r>
              <a:rPr lang="en-US" altLang="zh-CN" sz="1600" kern="1200">
                <a:solidFill>
                  <a:schemeClr val="tx1"/>
                </a:solidFill>
                <a:effectLst/>
                <a:latin typeface="+mn-lt"/>
                <a:ea typeface="+mn-ea"/>
                <a:cs typeface="+mn-cs"/>
              </a:rPr>
              <a:t>Stream</a:t>
            </a:r>
            <a:r>
              <a:rPr lang="zh-CN" altLang="zh-CN" sz="1600" kern="1200">
                <a:solidFill>
                  <a:schemeClr val="tx1"/>
                </a:solidFill>
                <a:effectLst/>
                <a:latin typeface="+mn-lt"/>
                <a:ea typeface="+mn-ea"/>
                <a:cs typeface="+mn-cs"/>
              </a:rPr>
              <a:t>、</a:t>
            </a:r>
            <a:r>
              <a:rPr lang="en-US" altLang="zh-CN" sz="1600" kern="1200">
                <a:solidFill>
                  <a:schemeClr val="tx1"/>
                </a:solidFill>
                <a:effectLst/>
                <a:latin typeface="+mn-lt"/>
                <a:ea typeface="+mn-ea"/>
                <a:cs typeface="+mn-cs"/>
              </a:rPr>
              <a:t>Event</a:t>
            </a:r>
            <a:r>
              <a:rPr lang="zh-CN" altLang="zh-CN" sz="1600" kern="1200">
                <a:solidFill>
                  <a:schemeClr val="tx1"/>
                </a:solidFill>
                <a:effectLst/>
                <a:latin typeface="+mn-lt"/>
                <a:ea typeface="+mn-ea"/>
                <a:cs typeface="+mn-cs"/>
              </a:rPr>
              <a:t>、设备内存等）的生命周期。不同</a:t>
            </a:r>
            <a:r>
              <a:rPr lang="en-US" altLang="zh-CN" sz="1600" kern="1200">
                <a:solidFill>
                  <a:schemeClr val="tx1"/>
                </a:solidFill>
                <a:effectLst/>
                <a:latin typeface="+mn-lt"/>
                <a:ea typeface="+mn-ea"/>
                <a:cs typeface="+mn-cs"/>
              </a:rPr>
              <a:t>Context</a:t>
            </a:r>
            <a:r>
              <a:rPr lang="zh-CN" altLang="zh-CN" sz="1600" kern="1200">
                <a:solidFill>
                  <a:schemeClr val="tx1"/>
                </a:solidFill>
                <a:effectLst/>
                <a:latin typeface="+mn-lt"/>
                <a:ea typeface="+mn-ea"/>
                <a:cs typeface="+mn-cs"/>
              </a:rPr>
              <a:t>的</a:t>
            </a:r>
            <a:r>
              <a:rPr lang="en-US" altLang="zh-CN" sz="1600" kern="1200">
                <a:solidFill>
                  <a:schemeClr val="tx1"/>
                </a:solidFill>
                <a:effectLst/>
                <a:latin typeface="+mn-lt"/>
                <a:ea typeface="+mn-ea"/>
                <a:cs typeface="+mn-cs"/>
              </a:rPr>
              <a:t>Stream</a:t>
            </a:r>
            <a:r>
              <a:rPr lang="zh-CN" altLang="zh-CN" sz="1600" kern="1200">
                <a:solidFill>
                  <a:schemeClr val="tx1"/>
                </a:solidFill>
                <a:effectLst/>
                <a:latin typeface="+mn-lt"/>
                <a:ea typeface="+mn-ea"/>
                <a:cs typeface="+mn-cs"/>
              </a:rPr>
              <a:t>、不同</a:t>
            </a:r>
            <a:r>
              <a:rPr lang="en-US" altLang="zh-CN" sz="1600" kern="1200">
                <a:solidFill>
                  <a:schemeClr val="tx1"/>
                </a:solidFill>
                <a:effectLst/>
                <a:latin typeface="+mn-lt"/>
                <a:ea typeface="+mn-ea"/>
                <a:cs typeface="+mn-cs"/>
              </a:rPr>
              <a:t>Context</a:t>
            </a:r>
            <a:r>
              <a:rPr lang="zh-CN" altLang="zh-CN" sz="1600" kern="1200">
                <a:solidFill>
                  <a:schemeClr val="tx1"/>
                </a:solidFill>
                <a:effectLst/>
                <a:latin typeface="+mn-lt"/>
                <a:ea typeface="+mn-ea"/>
                <a:cs typeface="+mn-cs"/>
              </a:rPr>
              <a:t>的</a:t>
            </a:r>
            <a:r>
              <a:rPr lang="en-US" altLang="zh-CN" sz="1600" kern="1200">
                <a:solidFill>
                  <a:schemeClr val="tx1"/>
                </a:solidFill>
                <a:effectLst/>
                <a:latin typeface="+mn-lt"/>
                <a:ea typeface="+mn-ea"/>
                <a:cs typeface="+mn-cs"/>
              </a:rPr>
              <a:t>Event</a:t>
            </a:r>
            <a:r>
              <a:rPr lang="zh-CN" altLang="zh-CN" sz="1600" kern="1200">
                <a:solidFill>
                  <a:schemeClr val="tx1"/>
                </a:solidFill>
                <a:effectLst/>
                <a:latin typeface="+mn-lt"/>
                <a:ea typeface="+mn-ea"/>
                <a:cs typeface="+mn-cs"/>
              </a:rPr>
              <a:t>是完全隔离的，无法建立同步等待关系。</a:t>
            </a:r>
            <a:endParaRPr lang="en-US" altLang="zh-CN"/>
          </a:p>
          <a:p>
            <a:r>
              <a:rPr lang="en-US" altLang="zh-CN"/>
              <a:t>Stream</a:t>
            </a:r>
            <a:r>
              <a:rPr lang="zh-CN" altLang="en-US"/>
              <a:t>：</a:t>
            </a:r>
            <a:r>
              <a:rPr lang="zh-CN" altLang="zh-CN" sz="1600" kern="1200">
                <a:solidFill>
                  <a:schemeClr val="tx1"/>
                </a:solidFill>
                <a:effectLst/>
                <a:latin typeface="+mn-lt"/>
                <a:ea typeface="+mn-ea"/>
                <a:cs typeface="+mn-cs"/>
              </a:rPr>
              <a:t>用于维护一些异步操作的执行顺序，确保按照应用程序中的代码调用顺序在</a:t>
            </a:r>
            <a:r>
              <a:rPr lang="en-US" altLang="zh-CN" sz="1600" kern="1200">
                <a:solidFill>
                  <a:schemeClr val="tx1"/>
                </a:solidFill>
                <a:effectLst/>
                <a:latin typeface="+mn-lt"/>
                <a:ea typeface="+mn-ea"/>
                <a:cs typeface="+mn-cs"/>
              </a:rPr>
              <a:t>Device</a:t>
            </a:r>
            <a:r>
              <a:rPr lang="zh-CN" altLang="zh-CN" sz="1600" kern="1200">
                <a:solidFill>
                  <a:schemeClr val="tx1"/>
                </a:solidFill>
                <a:effectLst/>
                <a:latin typeface="+mn-lt"/>
                <a:ea typeface="+mn-ea"/>
                <a:cs typeface="+mn-cs"/>
              </a:rPr>
              <a:t>上执行。</a:t>
            </a:r>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10319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13</a:t>
            </a:fld>
            <a:endParaRPr lang="en-US"/>
          </a:p>
        </p:txBody>
      </p:sp>
    </p:spTree>
    <p:extLst>
      <p:ext uri="{BB962C8B-B14F-4D97-AF65-F5344CB8AC3E}">
        <p14:creationId xmlns:p14="http://schemas.microsoft.com/office/powerpoint/2010/main" val="142200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274400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a:latin typeface="微软雅黑" panose="020B0503020204020204" pitchFamily="34" charset="-122"/>
                <a:ea typeface="微软雅黑" panose="020B0503020204020204" pitchFamily="34" charset="-122"/>
              </a:rPr>
              <a:t>随着深度学习的广泛应用，大量的深度学习框架及深度学习硬件平台应运而生，但不同平台的神经网络模型难以在其他硬件平台便捷的运行，无法充分利用新平台的运算性能。</a:t>
            </a:r>
            <a:r>
              <a:rPr lang="en-US" altLang="zh-CN" sz="1600">
                <a:latin typeface="微软雅黑" panose="020B0503020204020204" pitchFamily="34" charset="-122"/>
                <a:ea typeface="微软雅黑" panose="020B0503020204020204" pitchFamily="34" charset="-122"/>
              </a:rPr>
              <a:t>TVM</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Tensor Virtual Machine</a:t>
            </a:r>
            <a:r>
              <a:rPr lang="zh-CN" altLang="en-US" sz="1600">
                <a:latin typeface="微软雅黑" panose="020B0503020204020204" pitchFamily="34" charset="-122"/>
                <a:ea typeface="微软雅黑" panose="020B0503020204020204" pitchFamily="34" charset="-122"/>
              </a:rPr>
              <a:t>）的诞生解决了以上问题，它是一个开源深度学习编译栈，它通过统一的中间表达（</a:t>
            </a:r>
            <a:r>
              <a:rPr lang="en-US" altLang="zh-CN" sz="1600">
                <a:latin typeface="微软雅黑" panose="020B0503020204020204" pitchFamily="34" charset="-122"/>
                <a:ea typeface="微软雅黑" panose="020B0503020204020204" pitchFamily="34" charset="-122"/>
              </a:rPr>
              <a:t>Intermediate Representation</a:t>
            </a:r>
            <a:r>
              <a:rPr lang="zh-CN" altLang="en-US" sz="1600">
                <a:latin typeface="微软雅黑" panose="020B0503020204020204" pitchFamily="34" charset="-122"/>
                <a:ea typeface="微软雅黑" panose="020B0503020204020204" pitchFamily="34" charset="-122"/>
              </a:rPr>
              <a:t>）堆栈连接深度学习模型和后端硬件平台，通过统一的结构优化</a:t>
            </a:r>
            <a:r>
              <a:rPr lang="en-US" altLang="zh-CN" sz="1600">
                <a:latin typeface="微软雅黑" panose="020B0503020204020204" pitchFamily="34" charset="-122"/>
                <a:ea typeface="微软雅黑" panose="020B0503020204020204" pitchFamily="34" charset="-122"/>
              </a:rPr>
              <a:t>Schedule</a:t>
            </a:r>
            <a:r>
              <a:rPr lang="zh-CN" altLang="en-US" sz="1600">
                <a:latin typeface="微软雅黑" panose="020B0503020204020204" pitchFamily="34" charset="-122"/>
                <a:ea typeface="微软雅黑" panose="020B0503020204020204" pitchFamily="34" charset="-122"/>
              </a:rPr>
              <a:t>，可以支持</a:t>
            </a:r>
            <a:r>
              <a:rPr lang="en-US" altLang="zh-CN" sz="1600">
                <a:latin typeface="微软雅黑" panose="020B0503020204020204" pitchFamily="34" charset="-122"/>
                <a:ea typeface="微软雅黑" panose="020B0503020204020204" pitchFamily="34" charset="-122"/>
              </a:rPr>
              <a:t>CPU</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GPU</a:t>
            </a:r>
            <a:r>
              <a:rPr lang="zh-CN" altLang="en-US" sz="1600">
                <a:latin typeface="微软雅黑" panose="020B0503020204020204" pitchFamily="34" charset="-122"/>
                <a:ea typeface="微软雅黑" panose="020B0503020204020204" pitchFamily="34" charset="-122"/>
              </a:rPr>
              <a:t>和特定的加速器平台和语言。</a:t>
            </a:r>
            <a:endParaRPr lang="en-US" altLang="zh-CN" sz="1600">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779066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64276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智能">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62083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95417037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927" y="325439"/>
            <a:ext cx="10180909" cy="871537"/>
          </a:xfrm>
          <a:prstGeom prst="rect">
            <a:avLst/>
          </a:prstGeom>
        </p:spPr>
        <p:txBody>
          <a:bodyPr/>
          <a:lstStyle>
            <a:lvl1pPr>
              <a:defRPr/>
            </a:lvl1pPr>
          </a:lstStyle>
          <a:p>
            <a:r>
              <a:rPr lang="zh-CN" altLang="en-US" dirty="0"/>
              <a:t>单击此处编辑母版标题样式</a:t>
            </a:r>
          </a:p>
        </p:txBody>
      </p:sp>
      <p:sp>
        <p:nvSpPr>
          <p:cNvPr id="3" name="内容占位符 2"/>
          <p:cNvSpPr>
            <a:spLocks noGrp="1"/>
          </p:cNvSpPr>
          <p:nvPr>
            <p:ph idx="1"/>
          </p:nvPr>
        </p:nvSpPr>
        <p:spPr>
          <a:xfrm>
            <a:off x="1007927" y="1628776"/>
            <a:ext cx="10180909"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96712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2481728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7573997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8" y="1501989"/>
            <a:ext cx="10733557" cy="4690459"/>
          </a:xfrm>
          <a:prstGeom prst="rect">
            <a:avLst/>
          </a:prstGeom>
        </p:spPr>
        <p:txBody>
          <a:bodyPr lIns="0" tIns="0" rIns="0" bIns="0"/>
          <a:lstStyle>
            <a:lvl1pPr marL="12373" indent="0">
              <a:lnSpc>
                <a:spcPct val="100000"/>
              </a:lnSpc>
              <a:spcBef>
                <a:spcPts val="0"/>
              </a:spcBef>
              <a:buFontTx/>
              <a:buNone/>
              <a:tabLst>
                <a:tab pos="1208420"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850" indent="-171159">
              <a:buFont typeface="Arial" panose="020B0604020202020204" pitchFamily="34" charset="0"/>
              <a:buChar char="•"/>
              <a:tabLst>
                <a:tab pos="1208420" algn="ctr"/>
              </a:tabLst>
              <a:defRPr sz="1299" baseline="0"/>
            </a:lvl2pPr>
            <a:lvl3pPr marL="525850" indent="-171159">
              <a:buFont typeface="Arial" panose="020B0604020202020204" pitchFamily="34" charset="0"/>
              <a:buChar char="•"/>
              <a:tabLst>
                <a:tab pos="1208420" algn="ctr"/>
              </a:tabLst>
              <a:defRPr sz="1299" baseline="0"/>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185791374"/>
      </p:ext>
    </p:extLst>
  </p:cSld>
  <p:clrMapOvr>
    <a:masterClrMapping/>
  </p:clrMapOvr>
  <p:extLst>
    <p:ext uri="{DCECCB84-F9BA-43D5-87BE-67443E8EF086}">
      <p15:sldGuideLst xmlns:p15="http://schemas.microsoft.com/office/powerpoint/2012/main">
        <p15:guide id="2" pos="384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641" y="387352"/>
            <a:ext cx="10564174" cy="868363"/>
          </a:xfrm>
          <a:prstGeom prst="rect">
            <a:avLst/>
          </a:prstGeom>
        </p:spPr>
        <p:txBody>
          <a:bodyPr/>
          <a:lstStyle>
            <a:lvl1pPr marL="0" algn="l" defTabSz="1001649" rtl="0" eaLnBrk="0" latinLnBrk="0" hangingPunct="0">
              <a:defRPr lang="zh-CN" altLang="en-US" sz="2800" kern="1200" dirty="0">
                <a:solidFill>
                  <a:srgbClr val="C00000"/>
                </a:solidFill>
                <a:latin typeface="微软雅黑" panose="020B0503020204020204" pitchFamily="34" charset="-122"/>
                <a:ea typeface="微软雅黑" pitchFamily="34" charset="-122"/>
                <a:cs typeface="Arial" pitchFamily="34" charset="0"/>
              </a:defRPr>
            </a:lvl1pPr>
          </a:lstStyle>
          <a:p>
            <a:r>
              <a:rPr lang="zh-CN" altLang="en-US" dirty="0"/>
              <a:t>单击此处编辑母版标题样式</a:t>
            </a:r>
          </a:p>
        </p:txBody>
      </p:sp>
      <p:sp>
        <p:nvSpPr>
          <p:cNvPr id="3" name="文本占位符 6"/>
          <p:cNvSpPr>
            <a:spLocks noGrp="1"/>
          </p:cNvSpPr>
          <p:nvPr>
            <p:ph type="body" sz="quarter" idx="10" hasCustomPrompt="1"/>
          </p:nvPr>
        </p:nvSpPr>
        <p:spPr>
          <a:xfrm>
            <a:off x="912642" y="1376363"/>
            <a:ext cx="10564174" cy="3924300"/>
          </a:xfrm>
          <a:prstGeom prst="rect">
            <a:avLst/>
          </a:prstGeom>
        </p:spPr>
        <p:txBody>
          <a:bodyPr/>
          <a:lstStyle/>
          <a:p>
            <a:r>
              <a:rPr lang="zh-CN" altLang="en-US" dirty="0"/>
              <a:t>单击此处输入文字</a:t>
            </a:r>
          </a:p>
        </p:txBody>
      </p:sp>
    </p:spTree>
    <p:extLst>
      <p:ext uri="{BB962C8B-B14F-4D97-AF65-F5344CB8AC3E}">
        <p14:creationId xmlns:p14="http://schemas.microsoft.com/office/powerpoint/2010/main" val="547681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55474" y="358779"/>
            <a:ext cx="10312194" cy="868363"/>
          </a:xfrm>
          <a:prstGeom prst="rect">
            <a:avLst/>
          </a:prstGeom>
        </p:spPr>
        <p:txBody>
          <a:bodyPr/>
          <a:lstStyle>
            <a:lvl1pPr>
              <a:defRPr/>
            </a:lvl1pPr>
          </a:lstStyle>
          <a:p>
            <a:r>
              <a:rPr lang="zh-CN" altLang="en-US" dirty="0"/>
              <a:t>单击此处编辑母版标题样式</a:t>
            </a:r>
          </a:p>
        </p:txBody>
      </p:sp>
      <p:sp>
        <p:nvSpPr>
          <p:cNvPr id="3" name="内容占位符 2"/>
          <p:cNvSpPr>
            <a:spLocks noGrp="1"/>
          </p:cNvSpPr>
          <p:nvPr>
            <p:ph idx="1"/>
          </p:nvPr>
        </p:nvSpPr>
        <p:spPr>
          <a:xfrm>
            <a:off x="870292" y="1376364"/>
            <a:ext cx="10576879" cy="4213226"/>
          </a:xfrm>
          <a:prstGeom prst="rect">
            <a:avLst/>
          </a:prstGeo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564423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a:prstGeom prst="rect">
            <a:avLst/>
          </a:prstGeo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35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1"/>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Tree>
    <p:extLst>
      <p:ext uri="{BB962C8B-B14F-4D97-AF65-F5344CB8AC3E}">
        <p14:creationId xmlns:p14="http://schemas.microsoft.com/office/powerpoint/2010/main" val="3885951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8" y="1501989"/>
            <a:ext cx="10733557" cy="4690459"/>
          </a:xfrm>
          <a:prstGeom prst="rect">
            <a:avLst/>
          </a:prstGeom>
        </p:spPr>
        <p:txBody>
          <a:bodyPr lIns="0" tIns="0" rIns="0" bIns="0"/>
          <a:lstStyle>
            <a:lvl1pPr marL="12373" indent="0">
              <a:lnSpc>
                <a:spcPct val="100000"/>
              </a:lnSpc>
              <a:spcBef>
                <a:spcPts val="0"/>
              </a:spcBef>
              <a:buFontTx/>
              <a:buNone/>
              <a:tabLst>
                <a:tab pos="1208420"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850" indent="-171159">
              <a:buFont typeface="Arial" panose="020B0604020202020204" pitchFamily="34" charset="0"/>
              <a:buChar char="•"/>
              <a:tabLst>
                <a:tab pos="1208420" algn="ctr"/>
              </a:tabLst>
              <a:defRPr sz="1299" baseline="0"/>
            </a:lvl2pPr>
            <a:lvl3pPr marL="525850" indent="-171159">
              <a:buFont typeface="Arial" panose="020B0604020202020204" pitchFamily="34" charset="0"/>
              <a:buChar char="•"/>
              <a:tabLst>
                <a:tab pos="1208420" algn="ctr"/>
              </a:tabLst>
              <a:defRPr sz="1299" baseline="0"/>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57964742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1"/>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06684" y="5970030"/>
            <a:ext cx="2256665" cy="493531"/>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2" r:id="rId3"/>
    <p:sldLayoutId id="2147483821" r:id="rId4"/>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userDrawn="1">
          <p15:clr>
            <a:srgbClr val="F26B43"/>
          </p15:clr>
        </p15:guide>
        <p15:guide id="2" pos="3841" userDrawn="1">
          <p15:clr>
            <a:srgbClr val="F26B43"/>
          </p15:clr>
        </p15:guide>
        <p15:guide id="3" pos="565" userDrawn="1">
          <p15:clr>
            <a:srgbClr val="F26B43"/>
          </p15:clr>
        </p15:guide>
        <p15:guide id="4" orient="horz" pos="4007" userDrawn="1">
          <p15:clr>
            <a:srgbClr val="F26B43"/>
          </p15:clr>
        </p15:guide>
        <p15:guide id="5" orient="horz" pos="1235" userDrawn="1">
          <p15:clr>
            <a:srgbClr val="F26B43"/>
          </p15:clr>
        </p15:guide>
        <p15:guide id="6" orient="horz" pos="55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1" name="Picture 79" descr="dd"/>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0" y="6356939"/>
            <a:ext cx="12203644" cy="50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785A3D6-1271-D247-9E96-1B376F4BE7BE}"/>
              </a:ext>
            </a:extLst>
          </p:cNvPr>
          <p:cNvSpPr txBox="1"/>
          <p:nvPr userDrawn="1"/>
        </p:nvSpPr>
        <p:spPr>
          <a:xfrm>
            <a:off x="1095467" y="6465996"/>
            <a:ext cx="1463467" cy="246221"/>
          </a:xfrm>
          <a:prstGeom prst="rect">
            <a:avLst/>
          </a:prstGeom>
          <a:noFill/>
        </p:spPr>
        <p:txBody>
          <a:bodyPr wrap="square" rtlCol="0">
            <a:spAutoFit/>
          </a:bodyPr>
          <a:lstStyle/>
          <a:p>
            <a:r>
              <a:rPr lang="en-US" sz="1000" b="0" baseline="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511863"/>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dirty="0">
              <a:solidFill>
                <a:srgbClr val="1D1D1B"/>
              </a:solidFill>
              <a:latin typeface="Arial" panose="020B0604020202020204" pitchFamily="34" charset="0"/>
              <a:cs typeface="Arial" panose="020B0604020202020204" pitchFamily="34" charset="0"/>
            </a:endParaRPr>
          </a:p>
        </p:txBody>
      </p:sp>
      <p:sp>
        <p:nvSpPr>
          <p:cNvPr id="5" name="Line 9"/>
          <p:cNvSpPr>
            <a:spLocks noChangeShapeType="1"/>
          </p:cNvSpPr>
          <p:nvPr userDrawn="1"/>
        </p:nvSpPr>
        <p:spPr bwMode="auto">
          <a:xfrm>
            <a:off x="734131" y="691990"/>
            <a:ext cx="10735557"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lIns="91216" tIns="45608" rIns="91216" bIns="45608"/>
          <a:lstStyle/>
          <a:p>
            <a:pPr algn="l" eaLnBrk="0" hangingPunct="0">
              <a:spcBef>
                <a:spcPct val="0"/>
              </a:spcBef>
            </a:pPr>
            <a:endParaRPr lang="en-US" sz="1800">
              <a:solidFill>
                <a:srgbClr val="000000"/>
              </a:solidFill>
              <a:ea typeface="宋体" panose="02010600030101010101" pitchFamily="2" charset="-122"/>
            </a:endParaRPr>
          </a:p>
        </p:txBody>
      </p:sp>
      <p:pic>
        <p:nvPicPr>
          <p:cNvPr id="12" name="Picture 9" descr="8"/>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393959" y="6511863"/>
            <a:ext cx="1016965" cy="2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056531"/>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6" r:id="rId4"/>
    <p:sldLayoutId id="2147483897" r:id="rId5"/>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Copyright©2018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1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25629" y="5956007"/>
            <a:ext cx="1973225" cy="431542"/>
          </a:xfrm>
          <a:prstGeom prst="rect">
            <a:avLst/>
          </a:prstGeom>
        </p:spPr>
      </p:pic>
    </p:spTree>
    <p:extLst>
      <p:ext uri="{BB962C8B-B14F-4D97-AF65-F5344CB8AC3E}">
        <p14:creationId xmlns:p14="http://schemas.microsoft.com/office/powerpoint/2010/main" val="1460661395"/>
      </p:ext>
    </p:extLst>
  </p:cSld>
  <p:clrMap bg1="lt1" tx1="dk1" bg2="lt2" tx2="dk2" accent1="accent1" accent2="accent2" accent3="accent3" accent4="accent4" accent5="accent5" accent6="accent6" hlink="hlink" folHlink="folHlink"/>
  <p:sldLayoutIdLst>
    <p:sldLayoutId id="2147483899" r:id="rId1"/>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849">
                <a:defRPr/>
              </a:pPr>
              <a:t>‹#›</a:t>
            </a:fld>
            <a:endParaRPr lang="en-US" sz="974" dirty="0">
              <a:solidFill>
                <a:srgbClr val="1D1D1B"/>
              </a:solidFill>
              <a:latin typeface="Arial" panose="020B0604020202020204" pitchFamily="34" charset="0"/>
              <a:cs typeface="Arial" panose="020B0604020202020204" pitchFamily="34" charset="0"/>
            </a:endParaRPr>
          </a:p>
        </p:txBody>
      </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pic>
        <p:nvPicPr>
          <p:cNvPr id="5" name="图片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50952" y="116839"/>
            <a:ext cx="959165" cy="309884"/>
          </a:xfrm>
          <a:prstGeom prst="rect">
            <a:avLst/>
          </a:prstGeom>
        </p:spPr>
      </p:pic>
      <p:sp>
        <p:nvSpPr>
          <p:cNvPr id="6" name="矩形 5"/>
          <p:cNvSpPr/>
          <p:nvPr userDrawn="1"/>
        </p:nvSpPr>
        <p:spPr>
          <a:xfrm>
            <a:off x="10440261" y="426723"/>
            <a:ext cx="780546" cy="338554"/>
          </a:xfrm>
          <a:prstGeom prst="rect">
            <a:avLst/>
          </a:prstGeom>
        </p:spPr>
        <p:txBody>
          <a:bodyPr wrap="square">
            <a:spAutoFit/>
          </a:bodyPr>
          <a:lstStyle/>
          <a:p>
            <a:pPr algn="ctr"/>
            <a:r>
              <a:rPr lang="en-US" altLang="zh-CN" sz="1600" b="0" dirty="0"/>
              <a:t>CANN</a:t>
            </a:r>
          </a:p>
        </p:txBody>
      </p:sp>
    </p:spTree>
    <p:extLst>
      <p:ext uri="{BB962C8B-B14F-4D97-AF65-F5344CB8AC3E}">
        <p14:creationId xmlns:p14="http://schemas.microsoft.com/office/powerpoint/2010/main" val="2932554653"/>
      </p:ext>
    </p:extLst>
  </p:cSld>
  <p:clrMap bg1="lt1" tx1="dk1" bg2="lt2" tx2="dk2" accent1="accent1" accent2="accent2" accent3="accent3" accent4="accent4" accent5="accent5" accent6="accent6" hlink="hlink" folHlink="folHlink"/>
  <p:sldLayoutIdLst>
    <p:sldLayoutId id="2147483901" r:id="rId1"/>
    <p:sldLayoutId id="2147483907"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Huawei Sans" panose="020B0A04020102020204"/>
              </a:rPr>
              <a:t>Copyright©2020 Huawei Technologies Co., Ltd.</a:t>
            </a:r>
            <a:br>
              <a:rPr kumimoji="1" lang="en-US" altLang="zh-CN" sz="850" b="1" dirty="0">
                <a:solidFill>
                  <a:srgbClr val="1D1D1B"/>
                </a:solidFill>
                <a:latin typeface="Huawei Sans" panose="020B0A04020102020204"/>
              </a:rPr>
            </a:br>
            <a:r>
              <a:rPr kumimoji="1" lang="en-US" altLang="zh-CN" sz="850" b="1" dirty="0">
                <a:solidFill>
                  <a:srgbClr val="1D1D1B"/>
                </a:solidFill>
                <a:latin typeface="Huawei Sans" panose="020B0A04020102020204"/>
              </a:rPr>
              <a:t>All Rights Reserved.</a:t>
            </a:r>
            <a:br>
              <a:rPr kumimoji="1" lang="en-US" altLang="zh-CN" sz="779" dirty="0">
                <a:solidFill>
                  <a:srgbClr val="1D1D1B"/>
                </a:solidFill>
                <a:latin typeface="Huawei Sans" panose="020B0604020202020204"/>
              </a:rPr>
            </a:br>
            <a:br>
              <a:rPr kumimoji="1" lang="en-US" altLang="zh-CN" sz="779" dirty="0">
                <a:solidFill>
                  <a:srgbClr val="1D1D1B"/>
                </a:solidFill>
                <a:latin typeface="Huawei Sans" panose="020B0604020202020204"/>
              </a:rPr>
            </a:br>
            <a:r>
              <a:rPr kumimoji="1" lang="en-US" altLang="zh-CN" sz="850" dirty="0">
                <a:solidFill>
                  <a:srgbClr val="1D1D1B"/>
                </a:solidFill>
                <a:latin typeface="Huawei Sans" panose="020B0604020202020204"/>
                <a:cs typeface="Arial" panose="020B0604020202020204" pitchFamily="34" charset="0"/>
              </a:rPr>
              <a:t>The information in this document may contain predictive </a:t>
            </a:r>
            <a:br>
              <a:rPr kumimoji="1" lang="en-US" altLang="zh-CN" sz="850" dirty="0">
                <a:solidFill>
                  <a:srgbClr val="1D1D1B"/>
                </a:solidFill>
                <a:latin typeface="Huawei Sans" panose="020B0604020202020204"/>
                <a:cs typeface="Arial" panose="020B0604020202020204" pitchFamily="34" charset="0"/>
              </a:rPr>
            </a:br>
            <a:r>
              <a:rPr kumimoji="1" lang="en-US" altLang="zh-CN" sz="850" dirty="0">
                <a:solidFill>
                  <a:srgbClr val="1D1D1B"/>
                </a:solidFill>
                <a:latin typeface="Huawei Sans" panose="020B0604020202020204"/>
                <a:cs typeface="Arial" panose="020B0604020202020204" pitchFamily="34" charset="0"/>
              </a:rPr>
              <a:t>statements including, without limitation, statements regarding </a:t>
            </a:r>
            <a:br>
              <a:rPr kumimoji="1" lang="en-US" altLang="zh-CN" sz="850" dirty="0">
                <a:solidFill>
                  <a:srgbClr val="1D1D1B"/>
                </a:solidFill>
                <a:latin typeface="Huawei Sans" panose="020B0604020202020204"/>
                <a:cs typeface="Arial" panose="020B0604020202020204" pitchFamily="34" charset="0"/>
              </a:rPr>
            </a:br>
            <a:r>
              <a:rPr kumimoji="1" lang="en-US" altLang="zh-CN" sz="850" dirty="0">
                <a:solidFill>
                  <a:srgbClr val="1D1D1B"/>
                </a:solidFill>
                <a:latin typeface="Huawei Sans" panose="020B0604020202020204"/>
                <a:cs typeface="Arial" panose="020B0604020202020204" pitchFamily="34" charset="0"/>
              </a:rPr>
              <a:t>the future financial and operating results, future product </a:t>
            </a:r>
            <a:br>
              <a:rPr kumimoji="1" lang="en-US" altLang="zh-CN" sz="850" dirty="0">
                <a:solidFill>
                  <a:srgbClr val="1D1D1B"/>
                </a:solidFill>
                <a:latin typeface="Huawei Sans" panose="020B0604020202020204"/>
                <a:cs typeface="Arial" panose="020B0604020202020204" pitchFamily="34" charset="0"/>
              </a:rPr>
            </a:br>
            <a:r>
              <a:rPr kumimoji="1" lang="en-US" altLang="zh-CN" sz="850" dirty="0">
                <a:solidFill>
                  <a:srgbClr val="1D1D1B"/>
                </a:solidFill>
                <a:latin typeface="Huawei Sans"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Huawei Sans" panose="020B0604020202020204"/>
                <a:cs typeface="Arial" panose="020B0604020202020204" pitchFamily="34" charset="0"/>
              </a:rPr>
            </a:br>
            <a:r>
              <a:rPr kumimoji="1" lang="en-US" altLang="zh-CN" sz="850" dirty="0">
                <a:solidFill>
                  <a:srgbClr val="1D1D1B"/>
                </a:solidFill>
                <a:latin typeface="Huawei Sans"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Huawei Sans" panose="020B0604020202020204"/>
                <a:cs typeface="Arial" panose="020B0604020202020204" pitchFamily="34" charset="0"/>
              </a:rPr>
            </a:br>
            <a:r>
              <a:rPr kumimoji="1" lang="en-US" altLang="zh-CN" sz="850" dirty="0">
                <a:solidFill>
                  <a:srgbClr val="1D1D1B"/>
                </a:solidFill>
                <a:latin typeface="Huawei Sans" panose="020B0604020202020204"/>
                <a:cs typeface="Arial" panose="020B0604020202020204" pitchFamily="34" charset="0"/>
              </a:rPr>
              <a:t>from those expressed or implied in the predictive statements. </a:t>
            </a:r>
            <a:br>
              <a:rPr kumimoji="1" lang="en-US" altLang="zh-CN" sz="850" dirty="0">
                <a:solidFill>
                  <a:srgbClr val="1D1D1B"/>
                </a:solidFill>
                <a:latin typeface="Huawei Sans" panose="020B0604020202020204"/>
                <a:cs typeface="Arial" panose="020B0604020202020204" pitchFamily="34" charset="0"/>
              </a:rPr>
            </a:br>
            <a:r>
              <a:rPr kumimoji="1" lang="en-US" altLang="zh-CN" sz="850" dirty="0">
                <a:solidFill>
                  <a:srgbClr val="1D1D1B"/>
                </a:solidFill>
                <a:latin typeface="Huawei Sans" panose="020B0604020202020204"/>
                <a:cs typeface="Arial" panose="020B0604020202020204" pitchFamily="34" charset="0"/>
              </a:rPr>
              <a:t>Therefore, such information is provided for reference purpose </a:t>
            </a:r>
            <a:br>
              <a:rPr kumimoji="1" lang="en-US" altLang="zh-CN" sz="850" dirty="0">
                <a:solidFill>
                  <a:srgbClr val="1D1D1B"/>
                </a:solidFill>
                <a:latin typeface="Huawei Sans" panose="020B0604020202020204"/>
                <a:cs typeface="Arial" panose="020B0604020202020204" pitchFamily="34" charset="0"/>
              </a:rPr>
            </a:br>
            <a:r>
              <a:rPr kumimoji="1" lang="en-US" altLang="zh-CN" sz="850" dirty="0">
                <a:solidFill>
                  <a:srgbClr val="1D1D1B"/>
                </a:solidFill>
                <a:latin typeface="Huawei Sans"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Huawei Sans" panose="020B0604020202020204"/>
                <a:cs typeface="Arial" panose="020B0604020202020204" pitchFamily="34" charset="0"/>
              </a:rPr>
            </a:br>
            <a:r>
              <a:rPr kumimoji="1" lang="en-US" altLang="zh-CN" sz="850" dirty="0">
                <a:solidFill>
                  <a:srgbClr val="1D1D1B"/>
                </a:solidFill>
                <a:latin typeface="Huawei Sans"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Huawei Sans"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Huawei Sans" panose="020B0604020202020204"/>
                <a:cs typeface="Arial" panose="020B0604020202020204" pitchFamily="34" charset="0"/>
              </a:rPr>
              <a:t>Bring digital to every person, home, and </a:t>
            </a:r>
            <a:br>
              <a:rPr kumimoji="1" lang="en-US" altLang="zh-CN" sz="1200" dirty="0">
                <a:solidFill>
                  <a:srgbClr val="1D1D1B"/>
                </a:solidFill>
                <a:latin typeface="Huawei Sans" panose="020B0604020202020204"/>
                <a:cs typeface="Arial" panose="020B0604020202020204" pitchFamily="34" charset="0"/>
              </a:rPr>
            </a:br>
            <a:r>
              <a:rPr kumimoji="1" lang="en-US" altLang="zh-CN" sz="1200" dirty="0">
                <a:solidFill>
                  <a:srgbClr val="1D1D1B"/>
                </a:solidFill>
                <a:latin typeface="Huawei Sans" panose="020B0604020202020204"/>
                <a:cs typeface="Arial" panose="020B0604020202020204" pitchFamily="34" charset="0"/>
              </a:rPr>
              <a:t>organization for a fully connected, </a:t>
            </a:r>
            <a:br>
              <a:rPr kumimoji="1" lang="en-US" altLang="zh-CN" sz="1200" dirty="0">
                <a:solidFill>
                  <a:srgbClr val="1D1D1B"/>
                </a:solidFill>
                <a:latin typeface="Huawei Sans" panose="020B0604020202020204"/>
                <a:cs typeface="Arial" panose="020B0604020202020204" pitchFamily="34" charset="0"/>
              </a:rPr>
            </a:br>
            <a:r>
              <a:rPr kumimoji="1" lang="en-US" altLang="zh-CN" sz="1200" dirty="0">
                <a:solidFill>
                  <a:srgbClr val="1D1D1B"/>
                </a:solidFill>
                <a:latin typeface="Huawei Sans" panose="020B0604020202020204"/>
                <a:cs typeface="Arial" panose="020B0604020202020204" pitchFamily="34" charset="0"/>
              </a:rPr>
              <a:t>intelligent world.</a:t>
            </a:r>
            <a:endParaRPr kumimoji="1" lang="zh-CN" altLang="en-US" sz="1200" dirty="0">
              <a:solidFill>
                <a:srgbClr val="1D1D1B"/>
              </a:solidFill>
              <a:latin typeface="Huawei Sans" panose="020B0604020202020204"/>
              <a:ea typeface="Microsoft YaHei" charset="-122"/>
              <a:cs typeface="Microsoft YaHei" charset="-122"/>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718093747"/>
      </p:ext>
    </p:extLst>
  </p:cSld>
  <p:clrMap bg1="lt1" tx1="dk1" bg2="lt2" tx2="dk2" accent1="accent1" accent2="accent2" accent3="accent3" accent4="accent4" accent5="accent5" accent6="accent6" hlink="hlink" folHlink="folHlink"/>
  <p:sldLayoutIdLst>
    <p:sldLayoutId id="2147483903"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849">
                <a:defRPr/>
              </a:pPr>
              <a:t>‹#›</a:t>
            </a:fld>
            <a:endParaRPr lang="en-US" sz="974"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6278" y="2931937"/>
            <a:ext cx="1982916"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8" y="2207613"/>
                <a:ext cx="384721" cy="153888"/>
              </a:xfrm>
              <a:prstGeom prst="rect">
                <a:avLst/>
              </a:prstGeom>
              <a:noFill/>
            </p:spPr>
            <p:txBody>
              <a:bodyPr wrap="none" lIns="0" tIns="0" rIns="0" bIns="0" rtlCol="0">
                <a:spAutoFit/>
              </a:bodyPr>
              <a:lstStyle/>
              <a:p>
                <a:pPr algn="ct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80825"/>
              <a:ext cx="1982912" cy="3785795"/>
              <a:chOff x="12216278" y="3080825"/>
              <a:chExt cx="1982912" cy="3785795"/>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80825"/>
                <a:ext cx="569387" cy="153888"/>
              </a:xfrm>
              <a:prstGeom prst="rect">
                <a:avLst/>
              </a:prstGeom>
              <a:noFill/>
            </p:spPr>
            <p:txBody>
              <a:bodyPr wrap="square" lIns="0" tIns="0" rIns="0" bIns="0" rtlCol="0" anchor="b" anchorCtr="0">
                <a:spAutoFit/>
              </a:bodyPr>
              <a:lstStyle/>
              <a:p>
                <a:pPr algn="ct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3188679218"/>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hdphoto" Target="../media/hdphoto1.wdp"/><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8.png"/><Relationship Id="rId7" Type="http://schemas.microsoft.com/office/2007/relationships/hdphoto" Target="../media/hdphoto2.wdp"/><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9.jpe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28.png"/><Relationship Id="rId12"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1.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tif"/><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4.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package" Target="../embeddings/Microsoft_Visio___51.vsdx"/><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566609" y="2368204"/>
            <a:ext cx="7506586" cy="723014"/>
          </a:xfrm>
          <a:prstGeom prst="rect">
            <a:avLst/>
          </a:prstGeom>
        </p:spPr>
        <p:txBody>
          <a:bodyPr>
            <a:noAutofit/>
          </a:bodyPr>
          <a:lstStyle>
            <a:lvl1pPr algn="l" defTabSz="1186373" rtl="0" eaLnBrk="1" latinLnBrk="0" hangingPunct="1">
              <a:lnSpc>
                <a:spcPct val="90000"/>
              </a:lnSpc>
              <a:spcBef>
                <a:spcPct val="0"/>
              </a:spcBef>
              <a:buNone/>
              <a:defRPr sz="5710" kern="1200">
                <a:solidFill>
                  <a:schemeClr val="tx1"/>
                </a:solidFill>
                <a:latin typeface="+mj-lt"/>
                <a:ea typeface="+mj-ea"/>
                <a:cs typeface="+mj-cs"/>
              </a:defRPr>
            </a:lvl1pPr>
          </a:lstStyle>
          <a:p>
            <a:pPr algn="ctr">
              <a:lnSpc>
                <a:spcPct val="100000"/>
              </a:lnSpc>
            </a:pPr>
            <a:r>
              <a:rPr lang="zh-CN" altLang="en-US" sz="4000" b="1" dirty="0">
                <a:solidFill>
                  <a:srgbClr val="1D1D1A"/>
                </a:solidFill>
                <a:effectLst>
                  <a:outerShdw blurRad="38100" dist="38100" dir="2700000" algn="tl">
                    <a:srgbClr val="000000">
                      <a:alpha val="43137"/>
                    </a:srgbClr>
                  </a:outerShdw>
                </a:effectLst>
                <a:cs typeface="+mn-ea"/>
                <a:sym typeface="+mn-lt"/>
              </a:rPr>
              <a:t>昇腾</a:t>
            </a:r>
            <a:r>
              <a:rPr lang="en-US" altLang="zh-CN" sz="4000" b="1" dirty="0">
                <a:solidFill>
                  <a:srgbClr val="1D1D1A"/>
                </a:solidFill>
                <a:effectLst>
                  <a:outerShdw blurRad="38100" dist="38100" dir="2700000" algn="tl">
                    <a:srgbClr val="000000">
                      <a:alpha val="43137"/>
                    </a:srgbClr>
                  </a:outerShdw>
                </a:effectLst>
                <a:cs typeface="+mn-ea"/>
                <a:sym typeface="+mn-lt"/>
              </a:rPr>
              <a:t>AI</a:t>
            </a:r>
            <a:r>
              <a:rPr lang="zh-CN" altLang="en-US" sz="4000" b="1" dirty="0">
                <a:solidFill>
                  <a:srgbClr val="1D1D1A"/>
                </a:solidFill>
                <a:effectLst>
                  <a:outerShdw blurRad="38100" dist="38100" dir="2700000" algn="tl">
                    <a:srgbClr val="000000">
                      <a:alpha val="43137"/>
                    </a:srgbClr>
                  </a:outerShdw>
                </a:effectLst>
                <a:cs typeface="+mn-ea"/>
                <a:sym typeface="+mn-lt"/>
              </a:rPr>
              <a:t>计算平台</a:t>
            </a:r>
            <a:r>
              <a:rPr lang="en-US" altLang="zh-CN" sz="4000" b="1" dirty="0">
                <a:solidFill>
                  <a:srgbClr val="1D1D1A"/>
                </a:solidFill>
                <a:effectLst>
                  <a:outerShdw blurRad="38100" dist="38100" dir="2700000" algn="tl">
                    <a:srgbClr val="000000">
                      <a:alpha val="43137"/>
                    </a:srgbClr>
                  </a:outerShdw>
                </a:effectLst>
                <a:cs typeface="+mn-ea"/>
                <a:sym typeface="+mn-lt"/>
              </a:rPr>
              <a:t>CANN</a:t>
            </a:r>
            <a:endParaRPr lang="zh-CN" altLang="en-US" sz="4000" b="1" dirty="0">
              <a:solidFill>
                <a:srgbClr val="1D1D1A"/>
              </a:solidFill>
              <a:effectLst>
                <a:outerShdw blurRad="38100" dist="38100" dir="2700000" algn="tl">
                  <a:srgbClr val="000000">
                    <a:alpha val="43137"/>
                  </a:srgbClr>
                </a:outerShdw>
              </a:effectLst>
              <a:cs typeface="+mn-ea"/>
              <a:sym typeface="+mn-lt"/>
            </a:endParaRPr>
          </a:p>
        </p:txBody>
      </p:sp>
      <p:sp>
        <p:nvSpPr>
          <p:cNvPr id="10" name="线条"/>
          <p:cNvSpPr/>
          <p:nvPr/>
        </p:nvSpPr>
        <p:spPr>
          <a:xfrm>
            <a:off x="6876924" y="3120709"/>
            <a:ext cx="2808000" cy="0"/>
          </a:xfrm>
          <a:prstGeom prst="line">
            <a:avLst/>
          </a:prstGeom>
          <a:ln w="28575">
            <a:solidFill>
              <a:srgbClr val="C00000"/>
            </a:solidFill>
            <a:miter/>
          </a:ln>
        </p:spPr>
        <p:txBody>
          <a:bodyPr lIns="64282" tIns="64282" rIns="64282" bIns="64282"/>
          <a:lstStyle/>
          <a:p>
            <a:pPr defTabSz="2633549">
              <a:defRPr sz="4600" b="0">
                <a:solidFill>
                  <a:srgbClr val="000000"/>
                </a:solidFill>
                <a:latin typeface="Calibri"/>
                <a:ea typeface="Calibri"/>
                <a:cs typeface="Calibri"/>
                <a:sym typeface="Calibri"/>
              </a:defRPr>
            </a:pPr>
            <a:endParaRPr sz="4600">
              <a:solidFill>
                <a:srgbClr val="000000"/>
              </a:solidFill>
              <a:latin typeface="Calibri"/>
              <a:ea typeface="Calibri"/>
              <a:cs typeface="+mn-ea"/>
              <a:sym typeface="+mn-lt"/>
            </a:endParaRPr>
          </a:p>
        </p:txBody>
      </p:sp>
    </p:spTree>
    <p:extLst>
      <p:ext uri="{BB962C8B-B14F-4D97-AF65-F5344CB8AC3E}">
        <p14:creationId xmlns:p14="http://schemas.microsoft.com/office/powerpoint/2010/main" val="23164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54829"/>
          <a:stretch/>
        </p:blipFill>
        <p:spPr>
          <a:xfrm>
            <a:off x="6687127" y="0"/>
            <a:ext cx="5507254" cy="6858000"/>
          </a:xfrm>
          <a:prstGeom prst="rect">
            <a:avLst/>
          </a:prstGeom>
        </p:spPr>
      </p:pic>
      <p:sp>
        <p:nvSpPr>
          <p:cNvPr id="4" name="任意多边形: 形状 9"/>
          <p:cNvSpPr/>
          <p:nvPr/>
        </p:nvSpPr>
        <p:spPr>
          <a:xfrm rot="10800000">
            <a:off x="1124408" y="712432"/>
            <a:ext cx="1287566" cy="400143"/>
          </a:xfrm>
          <a:prstGeom prst="rect">
            <a:avLst/>
          </a:prstGeom>
          <a:solidFill>
            <a:schemeClr val="bg1"/>
          </a:solidFill>
          <a:ln w="25400" cap="flat" cmpd="sng" algn="ctr">
            <a:noFill/>
            <a:prstDash val="solid"/>
          </a:ln>
          <a:effectLst/>
        </p:spPr>
        <p:txBody>
          <a:bodyPr rtlCol="0" anchor="ctr"/>
          <a:lstStyle/>
          <a:p>
            <a:pPr algn="ctr" defTabSz="1219272">
              <a:defRPr/>
            </a:pPr>
            <a:endParaRPr lang="zh-CN" altLang="en-US" sz="3201" kern="0">
              <a:solidFill>
                <a:prstClr val="white">
                  <a:lumMod val="65000"/>
                </a:prstClr>
              </a:solidFill>
              <a:cs typeface="Huawei Sans" panose="020C0503030203020204" pitchFamily="34" charset="0"/>
              <a:sym typeface="+mn-lt"/>
            </a:endParaRPr>
          </a:p>
        </p:txBody>
      </p:sp>
      <p:sp>
        <p:nvSpPr>
          <p:cNvPr id="5" name="文本框 4"/>
          <p:cNvSpPr txBox="1">
            <a:spLocks noChangeArrowheads="1"/>
          </p:cNvSpPr>
          <p:nvPr/>
        </p:nvSpPr>
        <p:spPr bwMode="auto">
          <a:xfrm>
            <a:off x="2517856" y="737346"/>
            <a:ext cx="2937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9272" eaLnBrk="0" hangingPunct="0"/>
            <a:r>
              <a:rPr lang="en-US" altLang="zh-CN" dirty="0">
                <a:solidFill>
                  <a:prstClr val="black">
                    <a:lumMod val="65000"/>
                    <a:lumOff val="35000"/>
                  </a:prstClr>
                </a:solidFill>
                <a:cs typeface="Huawei Sans" panose="020C0503030203020204" pitchFamily="34" charset="0"/>
                <a:sym typeface="+mn-lt"/>
              </a:rPr>
              <a:t>TABLE OF CONTENTS</a:t>
            </a:r>
          </a:p>
        </p:txBody>
      </p:sp>
      <p:sp>
        <p:nvSpPr>
          <p:cNvPr id="6" name="文本框 5"/>
          <p:cNvSpPr txBox="1">
            <a:spLocks noChangeArrowheads="1"/>
          </p:cNvSpPr>
          <p:nvPr/>
        </p:nvSpPr>
        <p:spPr bwMode="auto">
          <a:xfrm>
            <a:off x="1200454" y="712432"/>
            <a:ext cx="1135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72" eaLnBrk="0" hangingPunct="0"/>
            <a:r>
              <a:rPr lang="zh-CN" altLang="en-US" sz="2000" dirty="0">
                <a:solidFill>
                  <a:prstClr val="white"/>
                </a:solidFill>
                <a:cs typeface="Huawei Sans" panose="020C0503030203020204" pitchFamily="34" charset="0"/>
                <a:sym typeface="+mn-lt"/>
              </a:rPr>
              <a:t>目 录</a:t>
            </a:r>
            <a:endParaRPr lang="en-US" altLang="zh-CN" sz="2000" dirty="0">
              <a:solidFill>
                <a:prstClr val="white"/>
              </a:solidFill>
              <a:cs typeface="Huawei Sans" panose="020C0503030203020204" pitchFamily="34" charset="0"/>
              <a:sym typeface="+mn-lt"/>
            </a:endParaRPr>
          </a:p>
        </p:txBody>
      </p:sp>
      <p:sp>
        <p:nvSpPr>
          <p:cNvPr id="7" name="矩形 6"/>
          <p:cNvSpPr/>
          <p:nvPr/>
        </p:nvSpPr>
        <p:spPr>
          <a:xfrm>
            <a:off x="5191068" y="1"/>
            <a:ext cx="4755631" cy="6858000"/>
          </a:xfrm>
          <a:prstGeom prst="rect">
            <a:avLst/>
          </a:prstGeom>
          <a:gradFill flip="none" rotWithShape="1">
            <a:gsLst>
              <a:gs pos="0">
                <a:srgbClr val="4472C4">
                  <a:lumMod val="5000"/>
                  <a:lumOff val="95000"/>
                  <a:alpha val="0"/>
                </a:srgbClr>
              </a:gs>
              <a:gs pos="11000">
                <a:sysClr val="window" lastClr="FFFFFF">
                  <a:alpha val="8000"/>
                </a:sysClr>
              </a:gs>
              <a:gs pos="35000">
                <a:sysClr val="window" lastClr="FFFFFF">
                  <a:alpha val="73000"/>
                </a:sysClr>
              </a:gs>
              <a:gs pos="58000">
                <a:srgbClr val="FFFFFF"/>
              </a:gs>
              <a:gs pos="79174">
                <a:srgbClr val="FFFFFF"/>
              </a:gs>
              <a:gs pos="89983">
                <a:srgbClr val="FFFFFF"/>
              </a:gs>
              <a:gs pos="100000">
                <a:sysClr val="window" lastClr="FFFFFF"/>
              </a:gs>
            </a:gsLst>
            <a:lin ang="108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272"/>
            <a:endParaRPr lang="en-US" sz="2400" kern="0" dirty="0">
              <a:solidFill>
                <a:prstClr val="white"/>
              </a:solidFill>
              <a:cs typeface="Huawei Sans" panose="020C0503030203020204" pitchFamily="34" charset="0"/>
              <a:sym typeface="+mn-lt"/>
            </a:endParaRPr>
          </a:p>
        </p:txBody>
      </p:sp>
      <p:cxnSp>
        <p:nvCxnSpPr>
          <p:cNvPr id="8" name="直接连接符 7"/>
          <p:cNvCxnSpPr/>
          <p:nvPr/>
        </p:nvCxnSpPr>
        <p:spPr bwMode="auto">
          <a:xfrm flipH="1">
            <a:off x="41465" y="920588"/>
            <a:ext cx="900000" cy="0"/>
          </a:xfrm>
          <a:prstGeom prst="line">
            <a:avLst/>
          </a:prstGeom>
          <a:noFill/>
          <a:ln w="9525" cap="flat" cmpd="sng" algn="ctr">
            <a:solidFill>
              <a:sysClr val="window" lastClr="FFFFFF">
                <a:lumMod val="65000"/>
              </a:sysClr>
            </a:solidFill>
            <a:prstDash val="solid"/>
          </a:ln>
          <a:effectLst/>
        </p:spPr>
      </p:cxnSp>
      <p:cxnSp>
        <p:nvCxnSpPr>
          <p:cNvPr id="9" name="直接连接符 8"/>
          <p:cNvCxnSpPr>
            <a:cxnSpLocks/>
          </p:cNvCxnSpPr>
          <p:nvPr/>
        </p:nvCxnSpPr>
        <p:spPr>
          <a:xfrm>
            <a:off x="5067300" y="921855"/>
            <a:ext cx="2295525" cy="0"/>
          </a:xfrm>
          <a:prstGeom prst="line">
            <a:avLst/>
          </a:prstGeom>
          <a:noFill/>
          <a:ln w="9525" cap="flat" cmpd="sng" algn="ctr">
            <a:solidFill>
              <a:sysClr val="window" lastClr="FFFFFF">
                <a:lumMod val="65000"/>
              </a:sysClr>
            </a:solidFill>
            <a:prstDash val="solid"/>
          </a:ln>
          <a:effectLst/>
        </p:spPr>
      </p:cxnSp>
      <p:pic>
        <p:nvPicPr>
          <p:cNvPr id="3" name="图片 2"/>
          <p:cNvPicPr>
            <a:picLocks noChangeAspect="1"/>
          </p:cNvPicPr>
          <p:nvPr/>
        </p:nvPicPr>
        <p:blipFill>
          <a:blip r:embed="rId3"/>
          <a:stretch>
            <a:fillRect/>
          </a:stretch>
        </p:blipFill>
        <p:spPr>
          <a:xfrm>
            <a:off x="428251" y="5951507"/>
            <a:ext cx="2676525" cy="838200"/>
          </a:xfrm>
          <a:prstGeom prst="rect">
            <a:avLst/>
          </a:prstGeom>
        </p:spPr>
      </p:pic>
      <p:sp>
        <p:nvSpPr>
          <p:cNvPr id="16" name="矩形 15"/>
          <p:cNvSpPr/>
          <p:nvPr/>
        </p:nvSpPr>
        <p:spPr>
          <a:xfrm>
            <a:off x="941465" y="2028532"/>
            <a:ext cx="6478015" cy="2339102"/>
          </a:xfrm>
          <a:prstGeom prst="rect">
            <a:avLst/>
          </a:prstGeom>
        </p:spPr>
        <p:txBody>
          <a:bodyPr wrap="square">
            <a:spAutoFit/>
          </a:bodyPr>
          <a:lstStyle/>
          <a:p>
            <a:pPr marL="514350" indent="-514350">
              <a:lnSpc>
                <a:spcPct val="150000"/>
              </a:lnSpc>
              <a:spcBef>
                <a:spcPts val="600"/>
              </a:spcBef>
              <a:spcAft>
                <a:spcPts val="600"/>
              </a:spcAft>
              <a:buAutoNum type="arabicPlain"/>
            </a:pPr>
            <a:r>
              <a:rPr lang="zh-CN" altLang="en-US" sz="2800" b="1" dirty="0">
                <a:solidFill>
                  <a:schemeClr val="bg1">
                    <a:lumMod val="60000"/>
                    <a:lumOff val="40000"/>
                  </a:schemeClr>
                </a:solidFill>
                <a:latin typeface="+mj-lt"/>
                <a:cs typeface="Huawei Sans" panose="020C0503030203020204" pitchFamily="34" charset="0"/>
                <a:sym typeface="+mn-lt"/>
              </a:rPr>
              <a:t>华为</a:t>
            </a:r>
            <a:r>
              <a:rPr lang="en-US" altLang="zh-CN" sz="2800" b="1" dirty="0">
                <a:solidFill>
                  <a:schemeClr val="bg1">
                    <a:lumMod val="60000"/>
                    <a:lumOff val="40000"/>
                  </a:schemeClr>
                </a:solidFill>
                <a:latin typeface="+mj-lt"/>
                <a:cs typeface="Huawei Sans" panose="020C0503030203020204" pitchFamily="34" charset="0"/>
                <a:sym typeface="+mn-lt"/>
              </a:rPr>
              <a:t>AI</a:t>
            </a:r>
            <a:r>
              <a:rPr lang="zh-CN" altLang="en-US" sz="2800" b="1" dirty="0">
                <a:solidFill>
                  <a:schemeClr val="bg1">
                    <a:lumMod val="60000"/>
                    <a:lumOff val="40000"/>
                  </a:schemeClr>
                </a:solidFill>
                <a:latin typeface="+mj-lt"/>
                <a:cs typeface="Huawei Sans" panose="020C0503030203020204" pitchFamily="34" charset="0"/>
                <a:sym typeface="+mn-lt"/>
              </a:rPr>
              <a:t>全栈解决方案</a:t>
            </a:r>
            <a:endParaRPr lang="en-US" altLang="zh-CN" sz="2800" b="1" dirty="0">
              <a:solidFill>
                <a:schemeClr val="bg1">
                  <a:lumMod val="60000"/>
                  <a:lumOff val="40000"/>
                </a:schemeClr>
              </a:solidFill>
              <a:latin typeface="+mj-lt"/>
              <a:cs typeface="Huawei Sans" panose="020C0503030203020204" pitchFamily="34" charset="0"/>
              <a:sym typeface="+mn-lt"/>
            </a:endParaRPr>
          </a:p>
          <a:p>
            <a:pPr marL="514350" indent="-514350">
              <a:lnSpc>
                <a:spcPct val="150000"/>
              </a:lnSpc>
              <a:spcBef>
                <a:spcPts val="600"/>
              </a:spcBef>
              <a:spcAft>
                <a:spcPts val="600"/>
              </a:spcAft>
              <a:buAutoNum type="arabicPlain"/>
            </a:pPr>
            <a:r>
              <a:rPr lang="zh-CN" altLang="en-US" sz="2800" b="1" dirty="0">
                <a:solidFill>
                  <a:schemeClr val="bg1">
                    <a:lumMod val="60000"/>
                    <a:lumOff val="40000"/>
                  </a:schemeClr>
                </a:solidFill>
                <a:latin typeface="+mj-lt"/>
                <a:cs typeface="Huawei Sans" panose="020C0503030203020204" pitchFamily="34" charset="0"/>
                <a:sym typeface="+mn-lt"/>
              </a:rPr>
              <a:t>昇腾</a:t>
            </a:r>
            <a:r>
              <a:rPr lang="en-US" altLang="zh-CN" sz="2800" b="1" dirty="0">
                <a:solidFill>
                  <a:schemeClr val="bg1">
                    <a:lumMod val="60000"/>
                    <a:lumOff val="40000"/>
                  </a:schemeClr>
                </a:solidFill>
                <a:latin typeface="+mj-lt"/>
                <a:cs typeface="Huawei Sans" panose="020C0503030203020204" pitchFamily="34" charset="0"/>
                <a:sym typeface="+mn-lt"/>
              </a:rPr>
              <a:t>AI</a:t>
            </a:r>
            <a:r>
              <a:rPr lang="zh-CN" altLang="en-US" sz="2800" b="1" dirty="0">
                <a:solidFill>
                  <a:schemeClr val="bg1">
                    <a:lumMod val="60000"/>
                    <a:lumOff val="40000"/>
                  </a:schemeClr>
                </a:solidFill>
                <a:latin typeface="+mj-lt"/>
                <a:cs typeface="Huawei Sans" panose="020C0503030203020204" pitchFamily="34" charset="0"/>
                <a:sym typeface="+mn-lt"/>
              </a:rPr>
              <a:t>处理器架构简介</a:t>
            </a:r>
            <a:endParaRPr lang="en-US" altLang="zh-CN" sz="2800" b="1" dirty="0">
              <a:solidFill>
                <a:schemeClr val="bg1">
                  <a:lumMod val="60000"/>
                  <a:lumOff val="40000"/>
                </a:schemeClr>
              </a:solidFill>
              <a:latin typeface="+mj-lt"/>
              <a:cs typeface="Huawei Sans" panose="020C0503030203020204" pitchFamily="34" charset="0"/>
              <a:sym typeface="+mn-lt"/>
            </a:endParaRPr>
          </a:p>
          <a:p>
            <a:pPr marL="514350" indent="-514350">
              <a:lnSpc>
                <a:spcPct val="150000"/>
              </a:lnSpc>
              <a:spcBef>
                <a:spcPts val="600"/>
              </a:spcBef>
              <a:spcAft>
                <a:spcPts val="600"/>
              </a:spcAft>
              <a:buAutoNum type="arabicPlain"/>
            </a:pPr>
            <a:r>
              <a:rPr lang="zh-CN" altLang="en-US" sz="2800" b="1" dirty="0">
                <a:solidFill>
                  <a:srgbClr val="C00000"/>
                </a:solidFill>
                <a:latin typeface="+mj-lt"/>
                <a:cs typeface="Huawei Sans" panose="020C0503030203020204" pitchFamily="34" charset="0"/>
                <a:sym typeface="+mn-lt"/>
              </a:rPr>
              <a:t>昇腾</a:t>
            </a:r>
            <a:r>
              <a:rPr lang="en-US" altLang="zh-CN" sz="2800" b="1" dirty="0">
                <a:solidFill>
                  <a:srgbClr val="C00000"/>
                </a:solidFill>
                <a:latin typeface="+mj-lt"/>
                <a:cs typeface="Huawei Sans" panose="020C0503030203020204" pitchFamily="34" charset="0"/>
                <a:sym typeface="+mn-lt"/>
              </a:rPr>
              <a:t>AI</a:t>
            </a:r>
            <a:r>
              <a:rPr lang="zh-CN" altLang="en-US" sz="2800" b="1" dirty="0">
                <a:solidFill>
                  <a:srgbClr val="C00000"/>
                </a:solidFill>
                <a:latin typeface="+mj-lt"/>
                <a:cs typeface="Huawei Sans" panose="020C0503030203020204" pitchFamily="34" charset="0"/>
                <a:sym typeface="+mn-lt"/>
              </a:rPr>
              <a:t>计算平台</a:t>
            </a:r>
            <a:r>
              <a:rPr lang="en-US" altLang="zh-CN" sz="2800" b="1" dirty="0">
                <a:solidFill>
                  <a:srgbClr val="C00000"/>
                </a:solidFill>
                <a:latin typeface="+mj-lt"/>
                <a:cs typeface="Huawei Sans" panose="020C0503030203020204" pitchFamily="34" charset="0"/>
                <a:sym typeface="+mn-lt"/>
              </a:rPr>
              <a:t>CANN</a:t>
            </a:r>
            <a:r>
              <a:rPr lang="zh-CN" altLang="en-US" sz="2800" b="1" dirty="0">
                <a:solidFill>
                  <a:srgbClr val="C00000"/>
                </a:solidFill>
                <a:latin typeface="+mj-lt"/>
                <a:cs typeface="Huawei Sans" panose="020C0503030203020204" pitchFamily="34" charset="0"/>
                <a:sym typeface="+mn-lt"/>
              </a:rPr>
              <a:t>介绍</a:t>
            </a:r>
            <a:endParaRPr lang="en-US" altLang="zh-CN" sz="2800" b="1" dirty="0">
              <a:solidFill>
                <a:srgbClr val="C00000"/>
              </a:solidFill>
              <a:latin typeface="+mj-lt"/>
              <a:cs typeface="Huawei Sans" panose="020C0503030203020204" pitchFamily="34" charset="0"/>
              <a:sym typeface="+mn-lt"/>
            </a:endParaRPr>
          </a:p>
        </p:txBody>
      </p:sp>
    </p:spTree>
    <p:extLst>
      <p:ext uri="{BB962C8B-B14F-4D97-AF65-F5344CB8AC3E}">
        <p14:creationId xmlns:p14="http://schemas.microsoft.com/office/powerpoint/2010/main" val="2201674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286794"/>
            <a:ext cx="10740640" cy="993400"/>
          </a:xfrm>
        </p:spPr>
        <p:txBody>
          <a:bodyPr>
            <a:normAutofit/>
          </a:bodyPr>
          <a:lstStyle/>
          <a:p>
            <a:r>
              <a:rPr lang="zh-CN" altLang="en-US" b="1" dirty="0">
                <a:solidFill>
                  <a:srgbClr val="990000"/>
                </a:solidFill>
              </a:rPr>
              <a:t>昇腾</a:t>
            </a:r>
            <a:r>
              <a:rPr lang="en-US" altLang="zh-CN" b="1" dirty="0">
                <a:solidFill>
                  <a:srgbClr val="990000"/>
                </a:solidFill>
              </a:rPr>
              <a:t>AI</a:t>
            </a:r>
            <a:r>
              <a:rPr lang="zh-CN" altLang="en-US" b="1" dirty="0">
                <a:solidFill>
                  <a:srgbClr val="990000"/>
                </a:solidFill>
              </a:rPr>
              <a:t>计算平台</a:t>
            </a:r>
            <a:r>
              <a:rPr lang="en-US" altLang="zh-CN" b="1" dirty="0">
                <a:solidFill>
                  <a:srgbClr val="990000"/>
                </a:solidFill>
              </a:rPr>
              <a:t>CANN</a:t>
            </a:r>
            <a:r>
              <a:rPr lang="zh-CN" altLang="en-US" b="1" dirty="0">
                <a:solidFill>
                  <a:srgbClr val="990000"/>
                </a:solidFill>
              </a:rPr>
              <a:t>逻辑架构</a:t>
            </a:r>
            <a:endParaRPr lang="en-US" b="1" dirty="0">
              <a:solidFill>
                <a:srgbClr val="990000"/>
              </a:solidFill>
            </a:endParaRPr>
          </a:p>
        </p:txBody>
      </p:sp>
      <p:pic>
        <p:nvPicPr>
          <p:cNvPr id="2" name="图片 1"/>
          <p:cNvPicPr>
            <a:picLocks noChangeAspect="1"/>
          </p:cNvPicPr>
          <p:nvPr/>
        </p:nvPicPr>
        <p:blipFill>
          <a:blip r:embed="rId3"/>
          <a:stretch>
            <a:fillRect/>
          </a:stretch>
        </p:blipFill>
        <p:spPr>
          <a:xfrm>
            <a:off x="2957063" y="787400"/>
            <a:ext cx="6610270" cy="3989671"/>
          </a:xfrm>
          <a:prstGeom prst="rect">
            <a:avLst/>
          </a:prstGeom>
        </p:spPr>
      </p:pic>
      <p:graphicFrame>
        <p:nvGraphicFramePr>
          <p:cNvPr id="3" name="表格 2"/>
          <p:cNvGraphicFramePr>
            <a:graphicFrameLocks noGrp="1"/>
          </p:cNvGraphicFramePr>
          <p:nvPr/>
        </p:nvGraphicFramePr>
        <p:xfrm>
          <a:off x="3524577" y="5138873"/>
          <a:ext cx="4792136" cy="883920"/>
        </p:xfrm>
        <a:graphic>
          <a:graphicData uri="http://schemas.openxmlformats.org/drawingml/2006/table">
            <a:tbl>
              <a:tblPr firstRow="1" bandRow="1">
                <a:tableStyleId>{72833802-FEF1-4C79-8D5D-14CF1EAF98D9}</a:tableStyleId>
              </a:tblPr>
              <a:tblGrid>
                <a:gridCol w="2298701">
                  <a:extLst>
                    <a:ext uri="{9D8B030D-6E8A-4147-A177-3AD203B41FA5}">
                      <a16:colId xmlns:a16="http://schemas.microsoft.com/office/drawing/2014/main" val="20000"/>
                    </a:ext>
                  </a:extLst>
                </a:gridCol>
                <a:gridCol w="2493435">
                  <a:extLst>
                    <a:ext uri="{9D8B030D-6E8A-4147-A177-3AD203B41FA5}">
                      <a16:colId xmlns:a16="http://schemas.microsoft.com/office/drawing/2014/main" val="20001"/>
                    </a:ext>
                  </a:extLst>
                </a:gridCol>
              </a:tblGrid>
              <a:tr h="185177">
                <a:tc gridSpan="2">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zh-CN" altLang="en-US" sz="1000" b="1">
                          <a:solidFill>
                            <a:srgbClr val="FF0000"/>
                          </a:solidFill>
                          <a:latin typeface="微软雅黑" panose="020B0503020204020204" pitchFamily="34" charset="-122"/>
                          <a:ea typeface="微软雅黑" panose="020B0503020204020204" pitchFamily="34" charset="-122"/>
                        </a:rPr>
                        <a:t>计算资源层：主要实现系统对数据的处理和对数据的运算执行。</a:t>
                      </a:r>
                      <a:endParaRPr lang="en-US" altLang="zh-CN" sz="1000" b="1">
                        <a:solidFill>
                          <a:srgbClr val="FF0000"/>
                        </a:solidFill>
                        <a:latin typeface="微软雅黑" panose="020B0503020204020204" pitchFamily="34" charset="-122"/>
                        <a:ea typeface="微软雅黑" panose="020B0503020204020204" pitchFamily="34" charset="-122"/>
                      </a:endParaRPr>
                    </a:p>
                  </a:txBody>
                  <a:tcPr>
                    <a:lnL w="9525" cap="flat" cmpd="sng" algn="ctr">
                      <a:solidFill>
                        <a:schemeClr val="tx1"/>
                      </a:solidFill>
                      <a:prstDash val="dash"/>
                      <a:round/>
                      <a:headEnd type="none" w="med" len="med"/>
                      <a:tailEnd type="none" w="med" len="med"/>
                    </a:lnL>
                    <a:lnR w="9525" cap="flat" cmpd="sng" algn="ctr">
                      <a:solidFill>
                        <a:schemeClr val="tx1"/>
                      </a:solidFill>
                      <a:prstDash val="dash"/>
                      <a:round/>
                      <a:headEnd type="none" w="med" len="med"/>
                      <a:tailEnd type="none" w="med" len="med"/>
                    </a:lnR>
                    <a:lnT w="9525" cap="flat" cmpd="sng" algn="ctr">
                      <a:solidFill>
                        <a:schemeClr val="tx1"/>
                      </a:solidFill>
                      <a:prstDash val="dash"/>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hMerge="1">
                  <a:txBody>
                    <a:bodyPr/>
                    <a:lstStyle/>
                    <a:p>
                      <a:endParaRPr lang="zh-CN" altLang="en-US" sz="900">
                        <a:latin typeface="微软雅黑" panose="020B0503020204020204" pitchFamily="34" charset="-122"/>
                        <a:ea typeface="微软雅黑" panose="020B0503020204020204" pitchFamily="34" charset="-122"/>
                      </a:endParaRP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85177">
                <a:tc>
                  <a:txBody>
                    <a:bodyPr/>
                    <a:lstStyle/>
                    <a:p>
                      <a:pPr marL="171450" indent="-171450">
                        <a:buFont typeface="Wingdings" panose="05000000000000000000" pitchFamily="2" charset="2"/>
                        <a:buChar char="n"/>
                      </a:pPr>
                      <a:r>
                        <a:rPr lang="zh-CN" altLang="en-US" sz="900" b="1">
                          <a:solidFill>
                            <a:schemeClr val="tx1"/>
                          </a:solidFill>
                          <a:latin typeface="微软雅黑" panose="020B0503020204020204" pitchFamily="34" charset="-122"/>
                          <a:ea typeface="微软雅黑" panose="020B0503020204020204" pitchFamily="34" charset="-122"/>
                        </a:rPr>
                        <a:t>计算设备</a:t>
                      </a:r>
                      <a:endParaRPr lang="en-US" altLang="zh-CN" sz="900" b="1">
                        <a:solidFill>
                          <a:schemeClr val="tx1"/>
                        </a:solidFill>
                        <a:latin typeface="微软雅黑" panose="020B0503020204020204" pitchFamily="34" charset="-122"/>
                        <a:ea typeface="微软雅黑" panose="020B0503020204020204" pitchFamily="34" charset="-122"/>
                      </a:endParaRPr>
                    </a:p>
                    <a:p>
                      <a:pPr marL="324000" indent="-171450">
                        <a:buFont typeface="Wingdings" panose="05000000000000000000" pitchFamily="2" charset="2"/>
                        <a:buChar char="Ø"/>
                      </a:pPr>
                      <a:r>
                        <a:rPr lang="en-US" altLang="zh-CN" sz="900">
                          <a:solidFill>
                            <a:schemeClr val="tx1"/>
                          </a:solidFill>
                          <a:latin typeface="微软雅黑" panose="020B0503020204020204" pitchFamily="34" charset="-122"/>
                          <a:ea typeface="微软雅黑" panose="020B0503020204020204" pitchFamily="34" charset="-122"/>
                        </a:rPr>
                        <a:t>AI Core</a:t>
                      </a:r>
                      <a:r>
                        <a:rPr lang="zh-CN" altLang="en-US" sz="900">
                          <a:solidFill>
                            <a:schemeClr val="tx1"/>
                          </a:solidFill>
                          <a:latin typeface="微软雅黑" panose="020B0503020204020204" pitchFamily="34" charset="-122"/>
                          <a:ea typeface="微软雅黑" panose="020B0503020204020204" pitchFamily="34" charset="-122"/>
                        </a:rPr>
                        <a:t>：执行</a:t>
                      </a:r>
                      <a:r>
                        <a:rPr lang="en-US" altLang="zh-CN" sz="900">
                          <a:solidFill>
                            <a:schemeClr val="tx1"/>
                          </a:solidFill>
                          <a:latin typeface="微软雅黑" panose="020B0503020204020204" pitchFamily="34" charset="-122"/>
                          <a:ea typeface="微软雅黑" panose="020B0503020204020204" pitchFamily="34" charset="-122"/>
                        </a:rPr>
                        <a:t>NN</a:t>
                      </a:r>
                      <a:r>
                        <a:rPr lang="zh-CN" altLang="en-US" sz="900">
                          <a:solidFill>
                            <a:schemeClr val="tx1"/>
                          </a:solidFill>
                          <a:latin typeface="微软雅黑" panose="020B0503020204020204" pitchFamily="34" charset="-122"/>
                          <a:ea typeface="微软雅黑" panose="020B0503020204020204" pitchFamily="34" charset="-122"/>
                        </a:rPr>
                        <a:t>类算子</a:t>
                      </a:r>
                      <a:endParaRPr lang="en-US" altLang="zh-CN" sz="900">
                        <a:solidFill>
                          <a:schemeClr val="tx1"/>
                        </a:solidFill>
                        <a:latin typeface="微软雅黑" panose="020B0503020204020204" pitchFamily="34" charset="-122"/>
                        <a:ea typeface="微软雅黑" panose="020B0503020204020204" pitchFamily="34" charset="-122"/>
                      </a:endParaRPr>
                    </a:p>
                    <a:p>
                      <a:pPr marL="324000" indent="-171450">
                        <a:buFont typeface="Wingdings" panose="05000000000000000000" pitchFamily="2" charset="2"/>
                        <a:buChar char="Ø"/>
                      </a:pPr>
                      <a:r>
                        <a:rPr lang="en-US" altLang="zh-CN" sz="900">
                          <a:solidFill>
                            <a:schemeClr val="tx1"/>
                          </a:solidFill>
                          <a:latin typeface="微软雅黑" panose="020B0503020204020204" pitchFamily="34" charset="-122"/>
                          <a:ea typeface="微软雅黑" panose="020B0503020204020204" pitchFamily="34" charset="-122"/>
                        </a:rPr>
                        <a:t>AI CPU</a:t>
                      </a:r>
                      <a:r>
                        <a:rPr lang="zh-CN" altLang="en-US" sz="900">
                          <a:solidFill>
                            <a:schemeClr val="tx1"/>
                          </a:solidFill>
                          <a:latin typeface="微软雅黑" panose="020B0503020204020204" pitchFamily="34" charset="-122"/>
                          <a:ea typeface="微软雅黑" panose="020B0503020204020204" pitchFamily="34" charset="-122"/>
                        </a:rPr>
                        <a:t>：执行</a:t>
                      </a:r>
                      <a:r>
                        <a:rPr lang="en-US" altLang="zh-CN" sz="900">
                          <a:solidFill>
                            <a:schemeClr val="tx1"/>
                          </a:solidFill>
                          <a:latin typeface="微软雅黑" panose="020B0503020204020204" pitchFamily="34" charset="-122"/>
                          <a:ea typeface="微软雅黑" panose="020B0503020204020204" pitchFamily="34" charset="-122"/>
                        </a:rPr>
                        <a:t>CPU</a:t>
                      </a:r>
                      <a:r>
                        <a:rPr lang="zh-CN" altLang="en-US" sz="900">
                          <a:solidFill>
                            <a:schemeClr val="tx1"/>
                          </a:solidFill>
                          <a:latin typeface="微软雅黑" panose="020B0503020204020204" pitchFamily="34" charset="-122"/>
                          <a:ea typeface="微软雅黑" panose="020B0503020204020204" pitchFamily="34" charset="-122"/>
                        </a:rPr>
                        <a:t>算子</a:t>
                      </a:r>
                      <a:endParaRPr lang="en-US" altLang="zh-CN" sz="900">
                        <a:solidFill>
                          <a:schemeClr val="tx1"/>
                        </a:solidFill>
                        <a:latin typeface="微软雅黑" panose="020B0503020204020204" pitchFamily="34" charset="-122"/>
                        <a:ea typeface="微软雅黑" panose="020B0503020204020204" pitchFamily="34" charset="-122"/>
                      </a:endParaRPr>
                    </a:p>
                    <a:p>
                      <a:pPr marL="324000" indent="-171450">
                        <a:buFont typeface="Wingdings" panose="05000000000000000000" pitchFamily="2" charset="2"/>
                        <a:buChar char="Ø"/>
                      </a:pPr>
                      <a:r>
                        <a:rPr lang="en-US" altLang="zh-CN" sz="900">
                          <a:solidFill>
                            <a:schemeClr val="tx1"/>
                          </a:solidFill>
                          <a:latin typeface="微软雅黑" panose="020B0503020204020204" pitchFamily="34" charset="-122"/>
                          <a:ea typeface="微软雅黑" panose="020B0503020204020204" pitchFamily="34" charset="-122"/>
                        </a:rPr>
                        <a:t>DVPP</a:t>
                      </a:r>
                      <a:r>
                        <a:rPr lang="zh-CN" altLang="en-US" sz="900">
                          <a:solidFill>
                            <a:schemeClr val="tx1"/>
                          </a:solidFill>
                          <a:latin typeface="微软雅黑" panose="020B0503020204020204" pitchFamily="34" charset="-122"/>
                          <a:ea typeface="微软雅黑" panose="020B0503020204020204" pitchFamily="34" charset="-122"/>
                        </a:rPr>
                        <a:t>：视频</a:t>
                      </a:r>
                      <a:r>
                        <a:rPr lang="en-US" altLang="zh-CN" sz="900">
                          <a:solidFill>
                            <a:schemeClr val="tx1"/>
                          </a:solidFill>
                          <a:latin typeface="微软雅黑" panose="020B0503020204020204" pitchFamily="34" charset="-122"/>
                          <a:ea typeface="微软雅黑" panose="020B0503020204020204" pitchFamily="34" charset="-122"/>
                        </a:rPr>
                        <a:t>/</a:t>
                      </a:r>
                      <a:r>
                        <a:rPr lang="zh-CN" altLang="en-US" sz="900">
                          <a:solidFill>
                            <a:schemeClr val="tx1"/>
                          </a:solidFill>
                          <a:latin typeface="微软雅黑" panose="020B0503020204020204" pitchFamily="34" charset="-122"/>
                          <a:ea typeface="微软雅黑" panose="020B0503020204020204" pitchFamily="34" charset="-122"/>
                        </a:rPr>
                        <a:t>图像编解码、预处理</a:t>
                      </a:r>
                    </a:p>
                  </a:txBody>
                  <a:tcPr>
                    <a:lnL w="9525" cap="flat" cmpd="sng" algn="ctr">
                      <a:solidFill>
                        <a:schemeClr val="tx1"/>
                      </a:solidFill>
                      <a:prstDash val="dash"/>
                      <a:round/>
                      <a:headEnd type="none" w="med" len="med"/>
                      <a:tailEnd type="none" w="med" len="med"/>
                    </a:lnL>
                    <a:lnR>
                      <a:noFill/>
                    </a:lnR>
                    <a:lnT w="6350" cap="flat" cmpd="sng" algn="ctr">
                      <a:noFill/>
                      <a:prstDash val="solid"/>
                      <a:miter lim="800000"/>
                    </a:lnT>
                    <a:lnB w="9525"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n"/>
                      </a:pPr>
                      <a:r>
                        <a:rPr lang="zh-CN" altLang="en-US" sz="900" b="1">
                          <a:solidFill>
                            <a:schemeClr val="tx1"/>
                          </a:solidFill>
                          <a:latin typeface="微软雅黑" panose="020B0503020204020204" pitchFamily="34" charset="-122"/>
                          <a:ea typeface="微软雅黑" panose="020B0503020204020204" pitchFamily="34" charset="-122"/>
                        </a:rPr>
                        <a:t>通信链路</a:t>
                      </a:r>
                      <a:endParaRPr lang="en-US" altLang="zh-CN" sz="900" b="1">
                        <a:solidFill>
                          <a:schemeClr val="tx1"/>
                        </a:solidFill>
                        <a:latin typeface="微软雅黑" panose="020B0503020204020204" pitchFamily="34" charset="-122"/>
                        <a:ea typeface="微软雅黑" panose="020B0503020204020204" pitchFamily="34" charset="-122"/>
                      </a:endParaRPr>
                    </a:p>
                    <a:p>
                      <a:pPr marL="324000" indent="-171450">
                        <a:buFont typeface="Wingdings" panose="05000000000000000000" pitchFamily="2" charset="2"/>
                        <a:buChar char="Ø"/>
                      </a:pPr>
                      <a:r>
                        <a:rPr lang="en-US" altLang="zh-CN" sz="900">
                          <a:solidFill>
                            <a:schemeClr val="tx1"/>
                          </a:solidFill>
                          <a:latin typeface="微软雅黑" panose="020B0503020204020204" pitchFamily="34" charset="-122"/>
                          <a:ea typeface="微软雅黑" panose="020B0503020204020204" pitchFamily="34" charset="-122"/>
                        </a:rPr>
                        <a:t>PCIe</a:t>
                      </a:r>
                      <a:r>
                        <a:rPr lang="zh-CN" altLang="en-US" sz="900">
                          <a:solidFill>
                            <a:schemeClr val="tx1"/>
                          </a:solidFill>
                          <a:latin typeface="微软雅黑" panose="020B0503020204020204" pitchFamily="34" charset="-122"/>
                          <a:ea typeface="微软雅黑" panose="020B0503020204020204" pitchFamily="34" charset="-122"/>
                        </a:rPr>
                        <a:t>：芯片间或芯片与</a:t>
                      </a:r>
                      <a:r>
                        <a:rPr lang="en-US" altLang="zh-CN" sz="900">
                          <a:solidFill>
                            <a:schemeClr val="tx1"/>
                          </a:solidFill>
                          <a:latin typeface="微软雅黑" panose="020B0503020204020204" pitchFamily="34" charset="-122"/>
                          <a:ea typeface="微软雅黑" panose="020B0503020204020204" pitchFamily="34" charset="-122"/>
                        </a:rPr>
                        <a:t>CPU</a:t>
                      </a:r>
                      <a:r>
                        <a:rPr lang="zh-CN" altLang="en-US" sz="900">
                          <a:solidFill>
                            <a:schemeClr val="tx1"/>
                          </a:solidFill>
                          <a:latin typeface="微软雅黑" panose="020B0503020204020204" pitchFamily="34" charset="-122"/>
                          <a:ea typeface="微软雅黑" panose="020B0503020204020204" pitchFamily="34" charset="-122"/>
                        </a:rPr>
                        <a:t>间高速互联</a:t>
                      </a:r>
                      <a:endParaRPr lang="en-US" altLang="zh-CN" sz="900">
                        <a:solidFill>
                          <a:schemeClr val="tx1"/>
                        </a:solidFill>
                        <a:latin typeface="微软雅黑" panose="020B0503020204020204" pitchFamily="34" charset="-122"/>
                        <a:ea typeface="微软雅黑" panose="020B0503020204020204" pitchFamily="34" charset="-122"/>
                      </a:endParaRPr>
                    </a:p>
                    <a:p>
                      <a:pPr marL="324000" indent="-171450">
                        <a:buFont typeface="Wingdings" panose="05000000000000000000" pitchFamily="2" charset="2"/>
                        <a:buChar char="Ø"/>
                      </a:pPr>
                      <a:r>
                        <a:rPr lang="en-US" altLang="zh-CN" sz="900">
                          <a:solidFill>
                            <a:schemeClr val="tx1"/>
                          </a:solidFill>
                          <a:latin typeface="微软雅黑" panose="020B0503020204020204" pitchFamily="34" charset="-122"/>
                          <a:ea typeface="微软雅黑" panose="020B0503020204020204" pitchFamily="34" charset="-122"/>
                        </a:rPr>
                        <a:t>HCCS</a:t>
                      </a:r>
                      <a:r>
                        <a:rPr lang="zh-CN" altLang="en-US" sz="900">
                          <a:solidFill>
                            <a:schemeClr val="tx1"/>
                          </a:solidFill>
                          <a:latin typeface="微软雅黑" panose="020B0503020204020204" pitchFamily="34" charset="-122"/>
                          <a:ea typeface="微软雅黑" panose="020B0503020204020204" pitchFamily="34" charset="-122"/>
                        </a:rPr>
                        <a:t>：实现芯片间缓存一致性功能</a:t>
                      </a:r>
                      <a:endParaRPr lang="en-US" altLang="zh-CN" sz="900">
                        <a:solidFill>
                          <a:schemeClr val="tx1"/>
                        </a:solidFill>
                        <a:latin typeface="微软雅黑" panose="020B0503020204020204" pitchFamily="34" charset="-122"/>
                        <a:ea typeface="微软雅黑" panose="020B0503020204020204" pitchFamily="34" charset="-122"/>
                      </a:endParaRPr>
                    </a:p>
                    <a:p>
                      <a:pPr marL="324000" indent="-171450">
                        <a:buFont typeface="Wingdings" panose="05000000000000000000" pitchFamily="2" charset="2"/>
                        <a:buChar char="Ø"/>
                      </a:pPr>
                      <a:r>
                        <a:rPr lang="en-US" altLang="zh-CN" sz="900">
                          <a:solidFill>
                            <a:schemeClr val="tx1"/>
                          </a:solidFill>
                          <a:latin typeface="微软雅黑" panose="020B0503020204020204" pitchFamily="34" charset="-122"/>
                          <a:ea typeface="微软雅黑" panose="020B0503020204020204" pitchFamily="34" charset="-122"/>
                        </a:rPr>
                        <a:t>RoCE</a:t>
                      </a:r>
                      <a:r>
                        <a:rPr lang="zh-CN" altLang="en-US" sz="900">
                          <a:solidFill>
                            <a:schemeClr val="tx1"/>
                          </a:solidFill>
                          <a:latin typeface="微软雅黑" panose="020B0503020204020204" pitchFamily="34" charset="-122"/>
                          <a:ea typeface="微软雅黑" panose="020B0503020204020204" pitchFamily="34" charset="-122"/>
                        </a:rPr>
                        <a:t>：实现芯片内存 </a:t>
                      </a:r>
                      <a:r>
                        <a:rPr lang="en-US" altLang="zh-CN" sz="900">
                          <a:solidFill>
                            <a:schemeClr val="tx1"/>
                          </a:solidFill>
                          <a:latin typeface="微软雅黑" panose="020B0503020204020204" pitchFamily="34" charset="-122"/>
                          <a:ea typeface="微软雅黑" panose="020B0503020204020204" pitchFamily="34" charset="-122"/>
                        </a:rPr>
                        <a:t>RDMA</a:t>
                      </a:r>
                      <a:r>
                        <a:rPr lang="zh-CN" altLang="en-US" sz="900">
                          <a:solidFill>
                            <a:schemeClr val="tx1"/>
                          </a:solidFill>
                          <a:latin typeface="微软雅黑" panose="020B0503020204020204" pitchFamily="34" charset="-122"/>
                          <a:ea typeface="微软雅黑" panose="020B0503020204020204" pitchFamily="34" charset="-122"/>
                        </a:rPr>
                        <a:t>功能</a:t>
                      </a:r>
                    </a:p>
                  </a:txBody>
                  <a:tcPr>
                    <a:lnL>
                      <a:noFill/>
                    </a:lnL>
                    <a:lnR w="9525" cap="flat" cmpd="sng" algn="ctr">
                      <a:solidFill>
                        <a:schemeClr val="tx1"/>
                      </a:solidFill>
                      <a:prstDash val="dash"/>
                      <a:round/>
                      <a:headEnd type="none" w="med" len="med"/>
                      <a:tailEnd type="none" w="med" len="med"/>
                    </a:lnR>
                    <a:lnT w="6350" cap="flat" cmpd="sng" algn="ctr">
                      <a:noFill/>
                      <a:prstDash val="solid"/>
                      <a:miter lim="800000"/>
                    </a:lnT>
                    <a:lnB w="9525"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9" name="圆角矩形 8"/>
          <p:cNvSpPr/>
          <p:nvPr/>
        </p:nvSpPr>
        <p:spPr>
          <a:xfrm>
            <a:off x="2921203" y="3614269"/>
            <a:ext cx="5460797" cy="1228008"/>
          </a:xfrm>
          <a:prstGeom prst="roundRect">
            <a:avLst/>
          </a:prstGeom>
          <a:solidFill>
            <a:srgbClr val="99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3" name="圆角矩形 12"/>
          <p:cNvSpPr/>
          <p:nvPr/>
        </p:nvSpPr>
        <p:spPr>
          <a:xfrm>
            <a:off x="2921203" y="1484655"/>
            <a:ext cx="5395510" cy="2109196"/>
          </a:xfrm>
          <a:prstGeom prst="roundRect">
            <a:avLst/>
          </a:prstGeom>
          <a:solidFill>
            <a:srgbClr val="99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5" name="矩形 14"/>
          <p:cNvSpPr/>
          <p:nvPr/>
        </p:nvSpPr>
        <p:spPr>
          <a:xfrm>
            <a:off x="71719" y="728130"/>
            <a:ext cx="2734235" cy="5610813"/>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eaLnBrk="0" hangingPunct="0">
              <a:lnSpc>
                <a:spcPct val="150000"/>
              </a:lnSpc>
              <a:buClr>
                <a:srgbClr val="1D1D1A"/>
              </a:buClr>
              <a:buSzPct val="100000"/>
            </a:pPr>
            <a:r>
              <a:rPr lang="zh-CN" altLang="en-US" sz="1000" b="1">
                <a:solidFill>
                  <a:srgbClr val="FF0000"/>
                </a:solidFill>
                <a:latin typeface="微软雅黑" panose="020B0503020204020204" pitchFamily="34" charset="-122"/>
              </a:rPr>
              <a:t>芯片使能层：实现解决方案对外能力开放，以及基于计算图的业务流的控制和运行。</a:t>
            </a:r>
            <a:endParaRPr lang="en-US" altLang="zh-CN" sz="1000" b="1" dirty="0">
              <a:solidFill>
                <a:srgbClr val="FF0000"/>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en-US" altLang="zh-CN" sz="900" b="1">
                <a:solidFill>
                  <a:srgbClr val="1D1D1A"/>
                </a:solidFill>
                <a:latin typeface="微软雅黑" panose="020B0503020204020204" pitchFamily="34" charset="-122"/>
              </a:rPr>
              <a:t>AscendCL</a:t>
            </a:r>
            <a:r>
              <a:rPr lang="zh-CN" altLang="en-US" sz="900" b="1">
                <a:solidFill>
                  <a:srgbClr val="1D1D1A"/>
                </a:solidFill>
                <a:latin typeface="微软雅黑" panose="020B0503020204020204" pitchFamily="34" charset="-122"/>
              </a:rPr>
              <a:t>昇腾计算语言库</a:t>
            </a:r>
            <a:endParaRPr lang="en-US" altLang="zh-CN" sz="900" b="1">
              <a:solidFill>
                <a:srgbClr val="1D1D1A"/>
              </a:solidFill>
              <a:latin typeface="微软雅黑" panose="020B0503020204020204" pitchFamily="34" charset="-122"/>
            </a:endParaRPr>
          </a:p>
          <a:p>
            <a:pPr marL="180000" eaLnBrk="0" hangingPunct="0">
              <a:lnSpc>
                <a:spcPct val="150000"/>
              </a:lnSpc>
              <a:buClr>
                <a:srgbClr val="1D1D1A"/>
              </a:buClr>
              <a:buSzPct val="100000"/>
            </a:pPr>
            <a:r>
              <a:rPr lang="zh-CN" altLang="en-US" sz="900">
                <a:solidFill>
                  <a:srgbClr val="1D1D1A"/>
                </a:solidFill>
                <a:latin typeface="微软雅黑" panose="020B0503020204020204" pitchFamily="34" charset="-122"/>
              </a:rPr>
              <a:t>开放编程框架，提供</a:t>
            </a:r>
            <a:r>
              <a:rPr lang="en-US" altLang="zh-CN" sz="900">
                <a:solidFill>
                  <a:srgbClr val="1D1D1A"/>
                </a:solidFill>
                <a:latin typeface="微软雅黑" panose="020B0503020204020204" pitchFamily="34" charset="-122"/>
              </a:rPr>
              <a:t>Device/Context/Stream/</a:t>
            </a:r>
            <a:r>
              <a:rPr lang="zh-CN" altLang="en-US" sz="900">
                <a:solidFill>
                  <a:srgbClr val="1D1D1A"/>
                </a:solidFill>
                <a:latin typeface="微软雅黑" panose="020B0503020204020204" pitchFamily="34" charset="-122"/>
              </a:rPr>
              <a:t>内存等的管理、模型及算子的加载与执行、媒体数据处理、</a:t>
            </a:r>
            <a:r>
              <a:rPr lang="en-US" altLang="zh-CN" sz="900">
                <a:solidFill>
                  <a:srgbClr val="1D1D1A"/>
                </a:solidFill>
                <a:latin typeface="微软雅黑" panose="020B0503020204020204" pitchFamily="34" charset="-122"/>
              </a:rPr>
              <a:t>Graph</a:t>
            </a:r>
            <a:r>
              <a:rPr lang="zh-CN" altLang="en-US" sz="900">
                <a:solidFill>
                  <a:srgbClr val="1D1D1A"/>
                </a:solidFill>
                <a:latin typeface="微软雅黑" panose="020B0503020204020204" pitchFamily="34" charset="-122"/>
              </a:rPr>
              <a:t>管理等</a:t>
            </a:r>
            <a:r>
              <a:rPr lang="en-US" altLang="zh-CN" sz="900">
                <a:solidFill>
                  <a:srgbClr val="1D1D1A"/>
                </a:solidFill>
                <a:latin typeface="微软雅黑" panose="020B0503020204020204" pitchFamily="34" charset="-122"/>
              </a:rPr>
              <a:t>API</a:t>
            </a:r>
            <a:r>
              <a:rPr lang="zh-CN" altLang="en-US" sz="900">
                <a:solidFill>
                  <a:srgbClr val="1D1D1A"/>
                </a:solidFill>
                <a:latin typeface="微软雅黑" panose="020B0503020204020204" pitchFamily="34" charset="-122"/>
              </a:rPr>
              <a:t>库，供用户开发深度神经网络应用。</a:t>
            </a:r>
            <a:endParaRPr lang="en-US" altLang="zh-CN" sz="900">
              <a:solidFill>
                <a:srgbClr val="1D1D1A"/>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zh-CN" altLang="en-US" sz="900" b="1">
                <a:solidFill>
                  <a:srgbClr val="1D1D1A"/>
                </a:solidFill>
                <a:latin typeface="微软雅黑" panose="020B0503020204020204" pitchFamily="34" charset="-122"/>
              </a:rPr>
              <a:t>图优化和编译</a:t>
            </a:r>
            <a:endParaRPr lang="en-US" altLang="zh-CN" sz="900" b="1">
              <a:solidFill>
                <a:srgbClr val="1D1D1A"/>
              </a:solidFill>
              <a:latin typeface="微软雅黑" panose="020B0503020204020204" pitchFamily="34" charset="-122"/>
            </a:endParaRPr>
          </a:p>
          <a:p>
            <a:pPr marL="180000" eaLnBrk="0" hangingPunct="0">
              <a:lnSpc>
                <a:spcPct val="150000"/>
              </a:lnSpc>
              <a:buClr>
                <a:srgbClr val="1D1D1A"/>
              </a:buClr>
              <a:buSzPct val="100000"/>
            </a:pPr>
            <a:r>
              <a:rPr lang="zh-CN" altLang="zh-CN" sz="900">
                <a:solidFill>
                  <a:srgbClr val="1D1D1A"/>
                </a:solidFill>
                <a:latin typeface="微软雅黑" panose="020B0503020204020204" pitchFamily="34" charset="-122"/>
              </a:rPr>
              <a:t>统一的</a:t>
            </a:r>
            <a:r>
              <a:rPr lang="en-US" altLang="zh-CN" sz="900">
                <a:solidFill>
                  <a:srgbClr val="1D1D1A"/>
                </a:solidFill>
                <a:latin typeface="微软雅黑" panose="020B0503020204020204" pitchFamily="34" charset="-122"/>
              </a:rPr>
              <a:t>IR</a:t>
            </a:r>
            <a:r>
              <a:rPr lang="zh-CN" altLang="zh-CN" sz="900">
                <a:solidFill>
                  <a:srgbClr val="1D1D1A"/>
                </a:solidFill>
                <a:latin typeface="微软雅黑" panose="020B0503020204020204" pitchFamily="34" charset="-122"/>
              </a:rPr>
              <a:t>接口对接不同前端，支持</a:t>
            </a:r>
            <a:r>
              <a:rPr lang="en-US" altLang="zh-CN" sz="900">
                <a:solidFill>
                  <a:srgbClr val="1D1D1A"/>
                </a:solidFill>
                <a:latin typeface="微软雅黑" panose="020B0503020204020204" pitchFamily="34" charset="-122"/>
              </a:rPr>
              <a:t>TensorFlow/ Caffe/MindSpore</a:t>
            </a:r>
            <a:r>
              <a:rPr lang="zh-CN" altLang="zh-CN" sz="900">
                <a:solidFill>
                  <a:srgbClr val="1D1D1A"/>
                </a:solidFill>
                <a:latin typeface="微软雅黑" panose="020B0503020204020204" pitchFamily="34" charset="-122"/>
              </a:rPr>
              <a:t>表达的计算图的解析</a:t>
            </a:r>
            <a:r>
              <a:rPr lang="en-US" altLang="zh-CN" sz="900">
                <a:solidFill>
                  <a:srgbClr val="1D1D1A"/>
                </a:solidFill>
                <a:latin typeface="微软雅黑" panose="020B0503020204020204" pitchFamily="34" charset="-122"/>
              </a:rPr>
              <a:t>/</a:t>
            </a:r>
            <a:r>
              <a:rPr lang="zh-CN" altLang="zh-CN" sz="900">
                <a:solidFill>
                  <a:srgbClr val="1D1D1A"/>
                </a:solidFill>
                <a:latin typeface="微软雅黑" panose="020B0503020204020204" pitchFamily="34" charset="-122"/>
              </a:rPr>
              <a:t>优化</a:t>
            </a:r>
            <a:r>
              <a:rPr lang="en-US" altLang="zh-CN" sz="900">
                <a:solidFill>
                  <a:srgbClr val="1D1D1A"/>
                </a:solidFill>
                <a:latin typeface="微软雅黑" panose="020B0503020204020204" pitchFamily="34" charset="-122"/>
              </a:rPr>
              <a:t>/</a:t>
            </a:r>
            <a:r>
              <a:rPr lang="zh-CN" altLang="zh-CN" sz="900">
                <a:solidFill>
                  <a:srgbClr val="1D1D1A"/>
                </a:solidFill>
                <a:latin typeface="微软雅黑" panose="020B0503020204020204" pitchFamily="34" charset="-122"/>
              </a:rPr>
              <a:t>编译，提供对后端计算引擎最优化部署能力</a:t>
            </a:r>
            <a:r>
              <a:rPr lang="zh-CN" altLang="en-US" sz="900">
                <a:solidFill>
                  <a:srgbClr val="1D1D1A"/>
                </a:solidFill>
                <a:latin typeface="微软雅黑" panose="020B0503020204020204" pitchFamily="34" charset="-122"/>
              </a:rPr>
              <a:t>。</a:t>
            </a:r>
            <a:endParaRPr lang="en-US" altLang="zh-CN" sz="900">
              <a:solidFill>
                <a:srgbClr val="1D1D1A"/>
              </a:solidFill>
              <a:latin typeface="微软雅黑" panose="020B0503020204020204" pitchFamily="34" charset="-122"/>
            </a:endParaRPr>
          </a:p>
          <a:p>
            <a:pPr marL="324000" indent="-171450" eaLnBrk="0" hangingPunct="0">
              <a:lnSpc>
                <a:spcPct val="150000"/>
              </a:lnSpc>
              <a:buClr>
                <a:srgbClr val="1D1D1A"/>
              </a:buClr>
              <a:buSzPct val="100000"/>
              <a:buFont typeface="Wingdings" panose="05000000000000000000" pitchFamily="2" charset="2"/>
              <a:buChar char="Ø"/>
            </a:pPr>
            <a:r>
              <a:rPr lang="en-US" altLang="zh-CN" sz="900">
                <a:solidFill>
                  <a:srgbClr val="1D1D1A"/>
                </a:solidFill>
                <a:latin typeface="微软雅黑" panose="020B0503020204020204" pitchFamily="34" charset="-122"/>
              </a:rPr>
              <a:t>Graph Engine</a:t>
            </a:r>
            <a:r>
              <a:rPr lang="zh-CN" altLang="en-US" sz="900">
                <a:solidFill>
                  <a:srgbClr val="1D1D1A"/>
                </a:solidFill>
                <a:latin typeface="微软雅黑" panose="020B0503020204020204" pitchFamily="34" charset="-122"/>
              </a:rPr>
              <a:t>：图编译和运行的控制中心</a:t>
            </a:r>
            <a:endParaRPr lang="en-US" altLang="zh-CN" sz="900">
              <a:solidFill>
                <a:srgbClr val="1D1D1A"/>
              </a:solidFill>
              <a:latin typeface="微软雅黑" panose="020B0503020204020204" pitchFamily="34" charset="-122"/>
            </a:endParaRPr>
          </a:p>
          <a:p>
            <a:pPr marL="324000" indent="-171450" eaLnBrk="0" hangingPunct="0">
              <a:lnSpc>
                <a:spcPct val="150000"/>
              </a:lnSpc>
              <a:buClr>
                <a:srgbClr val="1D1D1A"/>
              </a:buClr>
              <a:buSzPct val="100000"/>
              <a:buFont typeface="Wingdings" panose="05000000000000000000" pitchFamily="2" charset="2"/>
              <a:buChar char="Ø"/>
            </a:pPr>
            <a:r>
              <a:rPr lang="en-US" altLang="zh-CN" sz="900">
                <a:solidFill>
                  <a:srgbClr val="1D1D1A"/>
                </a:solidFill>
                <a:latin typeface="微软雅黑" panose="020B0503020204020204" pitchFamily="34" charset="-122"/>
              </a:rPr>
              <a:t>Fusion Engine</a:t>
            </a:r>
            <a:r>
              <a:rPr lang="zh-CN" altLang="en-US" sz="900">
                <a:solidFill>
                  <a:srgbClr val="1D1D1A"/>
                </a:solidFill>
                <a:latin typeface="微软雅黑" panose="020B0503020204020204" pitchFamily="34" charset="-122"/>
              </a:rPr>
              <a:t>：管理算子融合规则</a:t>
            </a:r>
            <a:endParaRPr lang="en-US" altLang="zh-CN" sz="900">
              <a:solidFill>
                <a:srgbClr val="1D1D1A"/>
              </a:solidFill>
              <a:latin typeface="微软雅黑" panose="020B0503020204020204" pitchFamily="34" charset="-122"/>
            </a:endParaRPr>
          </a:p>
          <a:p>
            <a:pPr marL="324000" indent="-171450" eaLnBrk="0" hangingPunct="0">
              <a:lnSpc>
                <a:spcPct val="150000"/>
              </a:lnSpc>
              <a:buClr>
                <a:srgbClr val="1D1D1A"/>
              </a:buClr>
              <a:buSzPct val="100000"/>
              <a:buFont typeface="Wingdings" panose="05000000000000000000" pitchFamily="2" charset="2"/>
              <a:buChar char="Ø"/>
            </a:pPr>
            <a:r>
              <a:rPr lang="en-US" altLang="zh-CN" sz="900">
                <a:solidFill>
                  <a:srgbClr val="1D1D1A"/>
                </a:solidFill>
                <a:latin typeface="微软雅黑" panose="020B0503020204020204" pitchFamily="34" charset="-122"/>
              </a:rPr>
              <a:t>AICPU Engine</a:t>
            </a:r>
            <a:r>
              <a:rPr lang="zh-CN" altLang="en-US" sz="900">
                <a:solidFill>
                  <a:srgbClr val="1D1D1A"/>
                </a:solidFill>
                <a:latin typeface="微软雅黑" panose="020B0503020204020204" pitchFamily="34" charset="-122"/>
              </a:rPr>
              <a:t>：</a:t>
            </a:r>
            <a:r>
              <a:rPr lang="en-US" altLang="zh-CN" sz="900">
                <a:solidFill>
                  <a:srgbClr val="1D1D1A"/>
                </a:solidFill>
                <a:latin typeface="微软雅黑" panose="020B0503020204020204" pitchFamily="34" charset="-122"/>
              </a:rPr>
              <a:t>AICPU</a:t>
            </a:r>
            <a:r>
              <a:rPr lang="zh-CN" altLang="en-US" sz="900">
                <a:solidFill>
                  <a:srgbClr val="1D1D1A"/>
                </a:solidFill>
                <a:latin typeface="微软雅黑" panose="020B0503020204020204" pitchFamily="34" charset="-122"/>
              </a:rPr>
              <a:t>算子信息管理</a:t>
            </a:r>
            <a:endParaRPr lang="en-US" altLang="zh-CN" sz="900">
              <a:solidFill>
                <a:srgbClr val="1D1D1A"/>
              </a:solidFill>
              <a:latin typeface="微软雅黑" panose="020B0503020204020204" pitchFamily="34" charset="-122"/>
            </a:endParaRPr>
          </a:p>
          <a:p>
            <a:pPr marL="324000" indent="-171450" eaLnBrk="0" hangingPunct="0">
              <a:lnSpc>
                <a:spcPct val="150000"/>
              </a:lnSpc>
              <a:buClr>
                <a:srgbClr val="1D1D1A"/>
              </a:buClr>
              <a:buSzPct val="100000"/>
              <a:buFont typeface="Wingdings" panose="05000000000000000000" pitchFamily="2" charset="2"/>
              <a:buChar char="Ø"/>
            </a:pPr>
            <a:r>
              <a:rPr lang="en-US" altLang="zh-CN" sz="900">
                <a:solidFill>
                  <a:srgbClr val="1D1D1A"/>
                </a:solidFill>
                <a:latin typeface="微软雅黑" panose="020B0503020204020204" pitchFamily="34" charset="-122"/>
              </a:rPr>
              <a:t>HCCL</a:t>
            </a:r>
            <a:r>
              <a:rPr lang="zh-CN" altLang="en-US" sz="900">
                <a:solidFill>
                  <a:srgbClr val="1D1D1A"/>
                </a:solidFill>
                <a:latin typeface="微软雅黑" panose="020B0503020204020204" pitchFamily="34" charset="-122"/>
              </a:rPr>
              <a:t>：</a:t>
            </a:r>
            <a:r>
              <a:rPr lang="en-US" altLang="zh-CN" sz="900">
                <a:solidFill>
                  <a:srgbClr val="1D1D1A"/>
                </a:solidFill>
                <a:latin typeface="微软雅黑" panose="020B0503020204020204" pitchFamily="34" charset="-122"/>
              </a:rPr>
              <a:t>HCCL</a:t>
            </a:r>
            <a:r>
              <a:rPr lang="zh-CN" altLang="en-US" sz="900">
                <a:solidFill>
                  <a:srgbClr val="1D1D1A"/>
                </a:solidFill>
                <a:latin typeface="微软雅黑" panose="020B0503020204020204" pitchFamily="34" charset="-122"/>
              </a:rPr>
              <a:t>算子信息管理</a:t>
            </a:r>
            <a:endParaRPr lang="en-US" altLang="zh-CN" sz="900">
              <a:solidFill>
                <a:srgbClr val="1D1D1A"/>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zh-CN" altLang="en-US" sz="900" b="1">
                <a:solidFill>
                  <a:srgbClr val="1D1D1A"/>
                </a:solidFill>
                <a:latin typeface="微软雅黑" panose="020B0503020204020204" pitchFamily="34" charset="-122"/>
              </a:rPr>
              <a:t>算子编译和算子库</a:t>
            </a:r>
            <a:endParaRPr lang="en-US" altLang="zh-CN" sz="900" b="1">
              <a:solidFill>
                <a:srgbClr val="1D1D1A"/>
              </a:solidFill>
              <a:latin typeface="微软雅黑" panose="020B0503020204020204" pitchFamily="34" charset="-122"/>
            </a:endParaRPr>
          </a:p>
          <a:p>
            <a:pPr marL="324000" indent="-171450" eaLnBrk="0" hangingPunct="0">
              <a:lnSpc>
                <a:spcPct val="150000"/>
              </a:lnSpc>
              <a:buClr>
                <a:srgbClr val="1D1D1A"/>
              </a:buClr>
              <a:buSzPct val="100000"/>
              <a:buFont typeface="Wingdings" panose="05000000000000000000" pitchFamily="2" charset="2"/>
              <a:buChar char="Ø"/>
            </a:pPr>
            <a:r>
              <a:rPr lang="en-US" altLang="zh-CN" sz="900">
                <a:solidFill>
                  <a:srgbClr val="1D1D1A"/>
                </a:solidFill>
                <a:latin typeface="微软雅黑" panose="020B0503020204020204" pitchFamily="34" charset="-122"/>
              </a:rPr>
              <a:t>TBE</a:t>
            </a:r>
            <a:r>
              <a:rPr lang="zh-CN" altLang="en-US" sz="900">
                <a:solidFill>
                  <a:srgbClr val="1D1D1A"/>
                </a:solidFill>
                <a:latin typeface="微软雅黑" panose="020B0503020204020204" pitchFamily="34" charset="-122"/>
              </a:rPr>
              <a:t>：编译生成算子及算子开发工具</a:t>
            </a:r>
            <a:endParaRPr lang="en-US" altLang="zh-CN" sz="900">
              <a:solidFill>
                <a:srgbClr val="1D1D1A"/>
              </a:solidFill>
              <a:latin typeface="微软雅黑" panose="020B0503020204020204" pitchFamily="34" charset="-122"/>
            </a:endParaRPr>
          </a:p>
          <a:p>
            <a:pPr marL="324000" indent="-171450" eaLnBrk="0" hangingPunct="0">
              <a:lnSpc>
                <a:spcPct val="150000"/>
              </a:lnSpc>
              <a:buClr>
                <a:srgbClr val="1D1D1A"/>
              </a:buClr>
              <a:buSzPct val="100000"/>
              <a:buFont typeface="Wingdings" panose="05000000000000000000" pitchFamily="2" charset="2"/>
              <a:buChar char="Ø"/>
            </a:pPr>
            <a:r>
              <a:rPr lang="zh-CN" altLang="en-US" sz="900">
                <a:solidFill>
                  <a:srgbClr val="1D1D1A"/>
                </a:solidFill>
                <a:latin typeface="微软雅黑" panose="020B0503020204020204" pitchFamily="34" charset="-122"/>
              </a:rPr>
              <a:t>算子库：神经网络加速库</a:t>
            </a:r>
            <a:endParaRPr lang="en-US" altLang="zh-CN" sz="900">
              <a:solidFill>
                <a:srgbClr val="1D1D1A"/>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zh-CN" altLang="en-US" sz="900" b="1">
                <a:solidFill>
                  <a:srgbClr val="1D1D1A"/>
                </a:solidFill>
                <a:latin typeface="微软雅黑" panose="020B0503020204020204" pitchFamily="34" charset="-122"/>
              </a:rPr>
              <a:t>数字视觉预处理</a:t>
            </a:r>
            <a:endParaRPr lang="en-US" altLang="zh-CN" sz="900" b="1">
              <a:solidFill>
                <a:srgbClr val="1D1D1A"/>
              </a:solidFill>
              <a:latin typeface="微软雅黑" panose="020B0503020204020204" pitchFamily="34" charset="-122"/>
            </a:endParaRPr>
          </a:p>
          <a:p>
            <a:pPr marL="180000" eaLnBrk="0" hangingPunct="0">
              <a:lnSpc>
                <a:spcPct val="150000"/>
              </a:lnSpc>
              <a:buClr>
                <a:srgbClr val="1D1D1A"/>
              </a:buClr>
              <a:buSzPct val="100000"/>
            </a:pPr>
            <a:r>
              <a:rPr lang="zh-CN" altLang="en-US" sz="900">
                <a:solidFill>
                  <a:srgbClr val="1D1D1A"/>
                </a:solidFill>
                <a:latin typeface="微软雅黑" panose="020B0503020204020204" pitchFamily="34" charset="-122"/>
              </a:rPr>
              <a:t>实现视频编解码</a:t>
            </a:r>
            <a:r>
              <a:rPr lang="en-US" altLang="zh-CN" sz="900">
                <a:solidFill>
                  <a:srgbClr val="1D1D1A"/>
                </a:solidFill>
                <a:latin typeface="微软雅黑" panose="020B0503020204020204" pitchFamily="34" charset="-122"/>
              </a:rPr>
              <a:t>(VENC/VDEC)</a:t>
            </a:r>
            <a:r>
              <a:rPr lang="zh-CN" altLang="en-US" sz="900">
                <a:solidFill>
                  <a:srgbClr val="1D1D1A"/>
                </a:solidFill>
                <a:latin typeface="微软雅黑" panose="020B0503020204020204" pitchFamily="34" charset="-122"/>
              </a:rPr>
              <a:t>、</a:t>
            </a:r>
            <a:r>
              <a:rPr lang="en-US" altLang="zh-CN" sz="900">
                <a:solidFill>
                  <a:srgbClr val="1D1D1A"/>
                </a:solidFill>
                <a:latin typeface="微软雅黑" panose="020B0503020204020204" pitchFamily="34" charset="-122"/>
              </a:rPr>
              <a:t>JPEG</a:t>
            </a:r>
            <a:r>
              <a:rPr lang="zh-CN" altLang="en-US" sz="900">
                <a:solidFill>
                  <a:srgbClr val="1D1D1A"/>
                </a:solidFill>
                <a:latin typeface="微软雅黑" panose="020B0503020204020204" pitchFamily="34" charset="-122"/>
              </a:rPr>
              <a:t>编解码</a:t>
            </a:r>
            <a:r>
              <a:rPr lang="en-US" altLang="zh-CN" sz="900">
                <a:solidFill>
                  <a:srgbClr val="1D1D1A"/>
                </a:solidFill>
                <a:latin typeface="微软雅黑" panose="020B0503020204020204" pitchFamily="34" charset="-122"/>
              </a:rPr>
              <a:t>(JPEGD/E)</a:t>
            </a:r>
            <a:r>
              <a:rPr lang="zh-CN" altLang="en-US" sz="900">
                <a:solidFill>
                  <a:srgbClr val="1D1D1A"/>
                </a:solidFill>
                <a:latin typeface="微软雅黑" panose="020B0503020204020204" pitchFamily="34" charset="-122"/>
              </a:rPr>
              <a:t>、</a:t>
            </a:r>
            <a:r>
              <a:rPr lang="en-US" altLang="zh-CN" sz="900">
                <a:solidFill>
                  <a:srgbClr val="1D1D1A"/>
                </a:solidFill>
                <a:latin typeface="微软雅黑" panose="020B0503020204020204" pitchFamily="34" charset="-122"/>
              </a:rPr>
              <a:t>PNG</a:t>
            </a:r>
            <a:r>
              <a:rPr lang="zh-CN" altLang="en-US" sz="900">
                <a:solidFill>
                  <a:srgbClr val="1D1D1A"/>
                </a:solidFill>
                <a:latin typeface="微软雅黑" panose="020B0503020204020204" pitchFamily="34" charset="-122"/>
              </a:rPr>
              <a:t>解码</a:t>
            </a:r>
            <a:r>
              <a:rPr lang="en-US" altLang="zh-CN" sz="900">
                <a:solidFill>
                  <a:srgbClr val="1D1D1A"/>
                </a:solidFill>
                <a:latin typeface="微软雅黑" panose="020B0503020204020204" pitchFamily="34" charset="-122"/>
              </a:rPr>
              <a:t>(PNGD)</a:t>
            </a:r>
            <a:r>
              <a:rPr lang="zh-CN" altLang="en-US" sz="900">
                <a:solidFill>
                  <a:srgbClr val="1D1D1A"/>
                </a:solidFill>
                <a:latin typeface="微软雅黑" panose="020B0503020204020204" pitchFamily="34" charset="-122"/>
              </a:rPr>
              <a:t>、</a:t>
            </a:r>
            <a:r>
              <a:rPr lang="en-US" altLang="zh-CN" sz="900">
                <a:solidFill>
                  <a:srgbClr val="1D1D1A"/>
                </a:solidFill>
                <a:latin typeface="微软雅黑" panose="020B0503020204020204" pitchFamily="34" charset="-122"/>
              </a:rPr>
              <a:t>VPC(</a:t>
            </a:r>
            <a:r>
              <a:rPr lang="zh-CN" altLang="en-US" sz="900">
                <a:solidFill>
                  <a:srgbClr val="1D1D1A"/>
                </a:solidFill>
                <a:latin typeface="微软雅黑" panose="020B0503020204020204" pitchFamily="34" charset="-122"/>
              </a:rPr>
              <a:t>预处理</a:t>
            </a:r>
            <a:r>
              <a:rPr lang="en-US" altLang="zh-CN" sz="900">
                <a:solidFill>
                  <a:srgbClr val="1D1D1A"/>
                </a:solidFill>
                <a:latin typeface="微软雅黑" panose="020B0503020204020204" pitchFamily="34" charset="-122"/>
              </a:rPr>
              <a:t>)</a:t>
            </a:r>
          </a:p>
          <a:p>
            <a:pPr marL="171450" indent="-171450" eaLnBrk="0" hangingPunct="0">
              <a:lnSpc>
                <a:spcPct val="150000"/>
              </a:lnSpc>
              <a:buClr>
                <a:srgbClr val="1D1D1A"/>
              </a:buClr>
              <a:buSzPct val="100000"/>
              <a:buFont typeface="Wingdings" panose="05000000000000000000" pitchFamily="2" charset="2"/>
              <a:buChar char="n"/>
            </a:pPr>
            <a:r>
              <a:rPr lang="zh-CN" altLang="en-US" sz="900" b="1">
                <a:solidFill>
                  <a:srgbClr val="1D1D1A"/>
                </a:solidFill>
                <a:latin typeface="微软雅黑" panose="020B0503020204020204" pitchFamily="34" charset="-122"/>
              </a:rPr>
              <a:t>执行引擎</a:t>
            </a:r>
            <a:endParaRPr lang="en-US" altLang="zh-CN" sz="900" b="1">
              <a:solidFill>
                <a:srgbClr val="1D1D1A"/>
              </a:solidFill>
              <a:latin typeface="微软雅黑" panose="020B0503020204020204" pitchFamily="34" charset="-122"/>
            </a:endParaRPr>
          </a:p>
          <a:p>
            <a:pPr marL="324000" indent="-171450" eaLnBrk="0" hangingPunct="0">
              <a:lnSpc>
                <a:spcPct val="150000"/>
              </a:lnSpc>
              <a:buClr>
                <a:srgbClr val="1D1D1A"/>
              </a:buClr>
              <a:buSzPct val="100000"/>
              <a:buFont typeface="Wingdings" panose="05000000000000000000" pitchFamily="2" charset="2"/>
              <a:buChar char="Ø"/>
            </a:pPr>
            <a:r>
              <a:rPr lang="en-US" altLang="zh-CN" sz="900">
                <a:solidFill>
                  <a:srgbClr val="1D1D1A"/>
                </a:solidFill>
                <a:latin typeface="微软雅黑" panose="020B0503020204020204" pitchFamily="34" charset="-122"/>
              </a:rPr>
              <a:t>Runtime</a:t>
            </a:r>
            <a:r>
              <a:rPr lang="zh-CN" altLang="en-US" sz="900">
                <a:solidFill>
                  <a:srgbClr val="1D1D1A"/>
                </a:solidFill>
                <a:latin typeface="微软雅黑" panose="020B0503020204020204" pitchFamily="34" charset="-122"/>
              </a:rPr>
              <a:t>：为神经网络的任务分配提供资源管理通道</a:t>
            </a:r>
            <a:endParaRPr lang="en-US" altLang="zh-CN" sz="900">
              <a:solidFill>
                <a:srgbClr val="1D1D1A"/>
              </a:solidFill>
              <a:latin typeface="微软雅黑" panose="020B0503020204020204" pitchFamily="34" charset="-122"/>
            </a:endParaRPr>
          </a:p>
          <a:p>
            <a:pPr marL="324000" indent="-171450" eaLnBrk="0" hangingPunct="0">
              <a:lnSpc>
                <a:spcPct val="150000"/>
              </a:lnSpc>
              <a:buClr>
                <a:srgbClr val="1D1D1A"/>
              </a:buClr>
              <a:buSzPct val="100000"/>
              <a:buFont typeface="Wingdings" panose="05000000000000000000" pitchFamily="2" charset="2"/>
              <a:buChar char="Ø"/>
            </a:pPr>
            <a:r>
              <a:rPr lang="en-US" altLang="zh-CN" sz="900">
                <a:solidFill>
                  <a:srgbClr val="1D1D1A"/>
                </a:solidFill>
                <a:latin typeface="微软雅黑" panose="020B0503020204020204" pitchFamily="34" charset="-122"/>
              </a:rPr>
              <a:t>Task Scheduler</a:t>
            </a:r>
            <a:r>
              <a:rPr lang="zh-CN" altLang="en-US" sz="900">
                <a:solidFill>
                  <a:srgbClr val="1D1D1A"/>
                </a:solidFill>
                <a:latin typeface="微软雅黑" panose="020B0503020204020204" pitchFamily="34" charset="-122"/>
              </a:rPr>
              <a:t>：计算图</a:t>
            </a:r>
            <a:r>
              <a:rPr lang="en-US" altLang="zh-CN" sz="900">
                <a:solidFill>
                  <a:srgbClr val="1D1D1A"/>
                </a:solidFill>
                <a:latin typeface="微软雅黑" panose="020B0503020204020204" pitchFamily="34" charset="-122"/>
              </a:rPr>
              <a:t>Task</a:t>
            </a:r>
            <a:r>
              <a:rPr lang="zh-CN" altLang="en-US" sz="900">
                <a:solidFill>
                  <a:srgbClr val="1D1D1A"/>
                </a:solidFill>
                <a:latin typeface="微软雅黑" panose="020B0503020204020204" pitchFamily="34" charset="-122"/>
              </a:rPr>
              <a:t>序列的管理和调度、执行</a:t>
            </a:r>
            <a:endParaRPr lang="en-US" altLang="zh-CN" sz="900" dirty="0">
              <a:solidFill>
                <a:srgbClr val="1D1D1A"/>
              </a:solidFill>
              <a:latin typeface="微软雅黑" panose="020B0503020204020204" pitchFamily="34" charset="-122"/>
            </a:endParaRPr>
          </a:p>
        </p:txBody>
      </p:sp>
      <p:sp>
        <p:nvSpPr>
          <p:cNvPr id="16" name="矩形 15"/>
          <p:cNvSpPr/>
          <p:nvPr/>
        </p:nvSpPr>
        <p:spPr>
          <a:xfrm>
            <a:off x="9741849" y="730661"/>
            <a:ext cx="2345293" cy="5026672"/>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eaLnBrk="0" hangingPunct="0">
              <a:lnSpc>
                <a:spcPct val="150000"/>
              </a:lnSpc>
              <a:buClr>
                <a:srgbClr val="1D1D1A"/>
              </a:buClr>
              <a:buSzPct val="100000"/>
            </a:pPr>
            <a:r>
              <a:rPr lang="zh-CN" altLang="en-US" sz="1000" b="1">
                <a:solidFill>
                  <a:srgbClr val="FF0000"/>
                </a:solidFill>
                <a:latin typeface="微软雅黑" panose="020B0503020204020204" pitchFamily="34" charset="-122"/>
              </a:rPr>
              <a:t>应用层：包括基于</a:t>
            </a:r>
            <a:r>
              <a:rPr lang="en-US" altLang="zh-CN" sz="1000" b="1">
                <a:solidFill>
                  <a:srgbClr val="FF0000"/>
                </a:solidFill>
                <a:latin typeface="微软雅黑" panose="020B0503020204020204" pitchFamily="34" charset="-122"/>
              </a:rPr>
              <a:t>Ascend</a:t>
            </a:r>
            <a:r>
              <a:rPr lang="zh-CN" altLang="en-US" sz="1000" b="1">
                <a:solidFill>
                  <a:srgbClr val="FF0000"/>
                </a:solidFill>
                <a:latin typeface="微软雅黑" panose="020B0503020204020204" pitchFamily="34" charset="-122"/>
              </a:rPr>
              <a:t>平台开发的各种应用，以及</a:t>
            </a:r>
            <a:r>
              <a:rPr lang="en-US" altLang="zh-CN" sz="1000" b="1">
                <a:solidFill>
                  <a:srgbClr val="FF0000"/>
                </a:solidFill>
                <a:latin typeface="微软雅黑" panose="020B0503020204020204" pitchFamily="34" charset="-122"/>
              </a:rPr>
              <a:t>Ascend</a:t>
            </a:r>
            <a:r>
              <a:rPr lang="zh-CN" altLang="en-US" sz="1000" b="1">
                <a:solidFill>
                  <a:srgbClr val="FF0000"/>
                </a:solidFill>
                <a:latin typeface="微软雅黑" panose="020B0503020204020204" pitchFamily="34" charset="-122"/>
              </a:rPr>
              <a:t>提供给用户进行算法开发、调优的应用类工具。</a:t>
            </a:r>
            <a:endParaRPr lang="en-US" altLang="zh-CN" sz="1000" b="1">
              <a:solidFill>
                <a:srgbClr val="FF0000"/>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zh-CN" altLang="zh-CN" sz="900" b="1">
                <a:solidFill>
                  <a:srgbClr val="1D1D1A"/>
                </a:solidFill>
                <a:latin typeface="微软雅黑" panose="020B0503020204020204" pitchFamily="34" charset="-122"/>
              </a:rPr>
              <a:t>推理应用</a:t>
            </a:r>
            <a:endParaRPr lang="en-US" altLang="zh-CN" sz="900" b="1">
              <a:solidFill>
                <a:srgbClr val="1D1D1A"/>
              </a:solidFill>
              <a:latin typeface="微软雅黑" panose="020B0503020204020204" pitchFamily="34" charset="-122"/>
            </a:endParaRPr>
          </a:p>
          <a:p>
            <a:pPr marL="180000" eaLnBrk="0" hangingPunct="0">
              <a:lnSpc>
                <a:spcPct val="150000"/>
              </a:lnSpc>
              <a:buClr>
                <a:srgbClr val="1D1D1A"/>
              </a:buClr>
              <a:buSzPct val="100000"/>
            </a:pPr>
            <a:r>
              <a:rPr lang="zh-CN" altLang="en-US" sz="900">
                <a:solidFill>
                  <a:srgbClr val="1D1D1A"/>
                </a:solidFill>
                <a:latin typeface="微软雅黑" panose="020B0503020204020204" pitchFamily="34" charset="-122"/>
              </a:rPr>
              <a:t>基于</a:t>
            </a:r>
            <a:r>
              <a:rPr lang="en-US" altLang="zh-CN" sz="900">
                <a:solidFill>
                  <a:srgbClr val="1D1D1A"/>
                </a:solidFill>
                <a:latin typeface="微软雅黑" panose="020B0503020204020204" pitchFamily="34" charset="-122"/>
              </a:rPr>
              <a:t>AscendCL</a:t>
            </a:r>
            <a:r>
              <a:rPr lang="zh-CN" altLang="en-US" sz="900">
                <a:solidFill>
                  <a:srgbClr val="1D1D1A"/>
                </a:solidFill>
                <a:latin typeface="微软雅黑" panose="020B0503020204020204" pitchFamily="34" charset="-122"/>
              </a:rPr>
              <a:t>提供的</a:t>
            </a:r>
            <a:r>
              <a:rPr lang="en-US" altLang="zh-CN" sz="900">
                <a:solidFill>
                  <a:srgbClr val="1D1D1A"/>
                </a:solidFill>
                <a:latin typeface="微软雅黑" panose="020B0503020204020204" pitchFamily="34" charset="-122"/>
              </a:rPr>
              <a:t>API</a:t>
            </a:r>
            <a:r>
              <a:rPr lang="zh-CN" altLang="en-US" sz="900">
                <a:solidFill>
                  <a:srgbClr val="1D1D1A"/>
                </a:solidFill>
                <a:latin typeface="微软雅黑" panose="020B0503020204020204" pitchFamily="34" charset="-122"/>
              </a:rPr>
              <a:t>构建推理应用</a:t>
            </a:r>
            <a:endParaRPr lang="en-US" altLang="zh-CN" sz="900">
              <a:solidFill>
                <a:srgbClr val="1D1D1A"/>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en-US" altLang="zh-CN" sz="900" b="1">
                <a:solidFill>
                  <a:srgbClr val="1D1D1A"/>
                </a:solidFill>
                <a:latin typeface="微软雅黑" panose="020B0503020204020204" pitchFamily="34" charset="-122"/>
              </a:rPr>
              <a:t>AI</a:t>
            </a:r>
            <a:r>
              <a:rPr lang="zh-CN" altLang="zh-CN" sz="900" b="1">
                <a:solidFill>
                  <a:srgbClr val="1D1D1A"/>
                </a:solidFill>
                <a:latin typeface="微软雅黑" panose="020B0503020204020204" pitchFamily="34" charset="-122"/>
              </a:rPr>
              <a:t>框架</a:t>
            </a:r>
            <a:endParaRPr lang="en-US" altLang="zh-CN" sz="900" b="1">
              <a:solidFill>
                <a:srgbClr val="1D1D1A"/>
              </a:solidFill>
              <a:latin typeface="微软雅黑" panose="020B0503020204020204" pitchFamily="34" charset="-122"/>
            </a:endParaRPr>
          </a:p>
          <a:p>
            <a:pPr marL="180000" eaLnBrk="0" hangingPunct="0">
              <a:lnSpc>
                <a:spcPct val="150000"/>
              </a:lnSpc>
              <a:buClr>
                <a:srgbClr val="1D1D1A"/>
              </a:buClr>
              <a:buSzPct val="100000"/>
            </a:pPr>
            <a:r>
              <a:rPr lang="zh-CN" altLang="en-US" sz="900">
                <a:solidFill>
                  <a:srgbClr val="1D1D1A"/>
                </a:solidFill>
                <a:latin typeface="微软雅黑" panose="020B0503020204020204" pitchFamily="34" charset="-122"/>
              </a:rPr>
              <a:t>包括</a:t>
            </a:r>
            <a:r>
              <a:rPr lang="en-US" altLang="zh-CN" sz="900">
                <a:solidFill>
                  <a:srgbClr val="1D1D1A"/>
                </a:solidFill>
                <a:latin typeface="微软雅黑" panose="020B0503020204020204" pitchFamily="34" charset="-122"/>
              </a:rPr>
              <a:t>Tensorflow</a:t>
            </a:r>
            <a:r>
              <a:rPr lang="zh-CN" altLang="en-US" sz="900">
                <a:solidFill>
                  <a:srgbClr val="1D1D1A"/>
                </a:solidFill>
                <a:latin typeface="微软雅黑" panose="020B0503020204020204" pitchFamily="34" charset="-122"/>
              </a:rPr>
              <a:t>、</a:t>
            </a:r>
            <a:r>
              <a:rPr lang="en-US" altLang="zh-CN" sz="900">
                <a:solidFill>
                  <a:srgbClr val="1D1D1A"/>
                </a:solidFill>
                <a:latin typeface="微软雅黑" panose="020B0503020204020204" pitchFamily="34" charset="-122"/>
              </a:rPr>
              <a:t>Caffe</a:t>
            </a:r>
            <a:r>
              <a:rPr lang="zh-CN" altLang="en-US" sz="900">
                <a:solidFill>
                  <a:srgbClr val="1D1D1A"/>
                </a:solidFill>
                <a:latin typeface="微软雅黑" panose="020B0503020204020204" pitchFamily="34" charset="-122"/>
              </a:rPr>
              <a:t>、</a:t>
            </a:r>
            <a:r>
              <a:rPr lang="en-US" altLang="zh-CN" sz="900">
                <a:solidFill>
                  <a:srgbClr val="1D1D1A"/>
                </a:solidFill>
                <a:latin typeface="微软雅黑" panose="020B0503020204020204" pitchFamily="34" charset="-122"/>
              </a:rPr>
              <a:t>Mindspore</a:t>
            </a:r>
            <a:r>
              <a:rPr lang="zh-CN" altLang="en-US" sz="900">
                <a:solidFill>
                  <a:srgbClr val="1D1D1A"/>
                </a:solidFill>
                <a:latin typeface="微软雅黑" panose="020B0503020204020204" pitchFamily="34" charset="-122"/>
              </a:rPr>
              <a:t>以及第三方框架</a:t>
            </a:r>
            <a:endParaRPr lang="en-US" altLang="zh-CN" sz="900">
              <a:solidFill>
                <a:srgbClr val="1D1D1A"/>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zh-CN" altLang="zh-CN" sz="900" b="1">
                <a:solidFill>
                  <a:srgbClr val="1D1D1A"/>
                </a:solidFill>
                <a:latin typeface="微软雅黑" panose="020B0503020204020204" pitchFamily="34" charset="-122"/>
              </a:rPr>
              <a:t>模型小型化工具</a:t>
            </a:r>
            <a:endParaRPr lang="en-US" altLang="zh-CN" sz="900" b="1">
              <a:solidFill>
                <a:srgbClr val="1D1D1A"/>
              </a:solidFill>
              <a:latin typeface="微软雅黑" panose="020B0503020204020204" pitchFamily="34" charset="-122"/>
            </a:endParaRPr>
          </a:p>
          <a:p>
            <a:pPr marL="180000" eaLnBrk="0" hangingPunct="0">
              <a:lnSpc>
                <a:spcPct val="150000"/>
              </a:lnSpc>
              <a:buClr>
                <a:srgbClr val="1D1D1A"/>
              </a:buClr>
              <a:buSzPct val="100000"/>
            </a:pPr>
            <a:r>
              <a:rPr lang="zh-CN" altLang="en-US" sz="900">
                <a:solidFill>
                  <a:srgbClr val="1D1D1A"/>
                </a:solidFill>
                <a:latin typeface="微软雅黑" panose="020B0503020204020204" pitchFamily="34" charset="-122"/>
              </a:rPr>
              <a:t>实现对模型进行量化，加速模型</a:t>
            </a:r>
            <a:endParaRPr lang="en-US" altLang="zh-CN" sz="900">
              <a:solidFill>
                <a:srgbClr val="1D1D1A"/>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en-US" altLang="zh-CN" sz="900" b="1">
                <a:solidFill>
                  <a:srgbClr val="1D1D1A"/>
                </a:solidFill>
                <a:latin typeface="微软雅黑" panose="020B0503020204020204" pitchFamily="34" charset="-122"/>
              </a:rPr>
              <a:t>AutoML</a:t>
            </a:r>
            <a:r>
              <a:rPr lang="zh-CN" altLang="zh-CN" sz="900" b="1">
                <a:solidFill>
                  <a:srgbClr val="1D1D1A"/>
                </a:solidFill>
                <a:latin typeface="微软雅黑" panose="020B0503020204020204" pitchFamily="34" charset="-122"/>
              </a:rPr>
              <a:t>工具</a:t>
            </a:r>
            <a:endParaRPr lang="en-US" altLang="zh-CN" sz="900" b="1">
              <a:solidFill>
                <a:srgbClr val="1D1D1A"/>
              </a:solidFill>
              <a:latin typeface="微软雅黑" panose="020B0503020204020204" pitchFamily="34" charset="-122"/>
            </a:endParaRPr>
          </a:p>
          <a:p>
            <a:pPr marL="180000" eaLnBrk="0" hangingPunct="0">
              <a:lnSpc>
                <a:spcPct val="150000"/>
              </a:lnSpc>
              <a:buClr>
                <a:srgbClr val="1D1D1A"/>
              </a:buClr>
              <a:buSzPct val="100000"/>
            </a:pPr>
            <a:r>
              <a:rPr lang="zh-CN" altLang="en-US" sz="900">
                <a:solidFill>
                  <a:srgbClr val="1D1D1A"/>
                </a:solidFill>
                <a:latin typeface="微软雅黑" panose="020B0503020204020204" pitchFamily="34" charset="-122"/>
              </a:rPr>
              <a:t>基于</a:t>
            </a:r>
            <a:r>
              <a:rPr lang="en-US" altLang="zh-CN" sz="900">
                <a:solidFill>
                  <a:srgbClr val="1D1D1A"/>
                </a:solidFill>
                <a:latin typeface="微软雅黑" panose="020B0503020204020204" pitchFamily="34" charset="-122"/>
              </a:rPr>
              <a:t>MindSpore</a:t>
            </a:r>
            <a:r>
              <a:rPr lang="zh-CN" altLang="en-US" sz="900">
                <a:solidFill>
                  <a:srgbClr val="1D1D1A"/>
                </a:solidFill>
                <a:latin typeface="微软雅黑" panose="020B0503020204020204" pitchFamily="34" charset="-122"/>
              </a:rPr>
              <a:t>自动学习工具，根据昇腾芯片特点进行搜索生成亲和性网络，充分发挥昇腾性能</a:t>
            </a:r>
            <a:endParaRPr lang="en-US" altLang="zh-CN" sz="900">
              <a:solidFill>
                <a:srgbClr val="1D1D1A"/>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zh-CN" altLang="zh-CN" sz="900" b="1">
                <a:solidFill>
                  <a:srgbClr val="1D1D1A"/>
                </a:solidFill>
                <a:latin typeface="微软雅黑" panose="020B0503020204020204" pitchFamily="34" charset="-122"/>
              </a:rPr>
              <a:t>加速库</a:t>
            </a:r>
            <a:endParaRPr lang="en-US" altLang="zh-CN" sz="900" b="1">
              <a:solidFill>
                <a:srgbClr val="1D1D1A"/>
              </a:solidFill>
              <a:latin typeface="微软雅黑" panose="020B0503020204020204" pitchFamily="34" charset="-122"/>
            </a:endParaRPr>
          </a:p>
          <a:p>
            <a:pPr marL="180000" eaLnBrk="0" hangingPunct="0">
              <a:lnSpc>
                <a:spcPct val="150000"/>
              </a:lnSpc>
              <a:buClr>
                <a:srgbClr val="1D1D1A"/>
              </a:buClr>
              <a:buSzPct val="100000"/>
            </a:pPr>
            <a:r>
              <a:rPr lang="zh-CN" altLang="en-US" sz="900">
                <a:solidFill>
                  <a:srgbClr val="1D1D1A"/>
                </a:solidFill>
                <a:latin typeface="微软雅黑" panose="020B0503020204020204" pitchFamily="34" charset="-122"/>
              </a:rPr>
              <a:t>基于</a:t>
            </a:r>
            <a:r>
              <a:rPr lang="en-US" altLang="zh-CN" sz="900">
                <a:solidFill>
                  <a:srgbClr val="1D1D1A"/>
                </a:solidFill>
                <a:latin typeface="微软雅黑" panose="020B0503020204020204" pitchFamily="34" charset="-122"/>
              </a:rPr>
              <a:t>AscendCL</a:t>
            </a:r>
            <a:r>
              <a:rPr lang="zh-CN" altLang="en-US" sz="900">
                <a:solidFill>
                  <a:srgbClr val="1D1D1A"/>
                </a:solidFill>
                <a:latin typeface="微软雅黑" panose="020B0503020204020204" pitchFamily="34" charset="-122"/>
              </a:rPr>
              <a:t>构建的加速库（当前支持</a:t>
            </a:r>
            <a:r>
              <a:rPr lang="en-US" altLang="zh-CN" sz="900">
                <a:solidFill>
                  <a:srgbClr val="1D1D1A"/>
                </a:solidFill>
                <a:latin typeface="微软雅黑" panose="020B0503020204020204" pitchFamily="34" charset="-122"/>
              </a:rPr>
              <a:t>Blas</a:t>
            </a:r>
            <a:r>
              <a:rPr lang="zh-CN" altLang="en-US" sz="900">
                <a:solidFill>
                  <a:srgbClr val="1D1D1A"/>
                </a:solidFill>
                <a:latin typeface="微软雅黑" panose="020B0503020204020204" pitchFamily="34" charset="-122"/>
              </a:rPr>
              <a:t>加速库）</a:t>
            </a:r>
            <a:endParaRPr lang="en-US" altLang="zh-CN" sz="900">
              <a:solidFill>
                <a:srgbClr val="1D1D1A"/>
              </a:solidFill>
              <a:latin typeface="微软雅黑" panose="020B0503020204020204" pitchFamily="34" charset="-122"/>
            </a:endParaRPr>
          </a:p>
          <a:p>
            <a:pPr marL="171450" indent="-171450" eaLnBrk="0" hangingPunct="0">
              <a:lnSpc>
                <a:spcPct val="150000"/>
              </a:lnSpc>
              <a:buClr>
                <a:srgbClr val="1D1D1A"/>
              </a:buClr>
              <a:buSzPct val="100000"/>
              <a:buFont typeface="Wingdings" panose="05000000000000000000" pitchFamily="2" charset="2"/>
              <a:buChar char="n"/>
            </a:pPr>
            <a:r>
              <a:rPr lang="en-US" altLang="zh-CN" sz="900" b="1">
                <a:solidFill>
                  <a:srgbClr val="1D1D1A"/>
                </a:solidFill>
                <a:latin typeface="微软雅黑" panose="020B0503020204020204" pitchFamily="34" charset="-122"/>
              </a:rPr>
              <a:t>MindStudio</a:t>
            </a:r>
          </a:p>
          <a:p>
            <a:pPr marL="180000" eaLnBrk="0" hangingPunct="0">
              <a:lnSpc>
                <a:spcPct val="150000"/>
              </a:lnSpc>
              <a:buClr>
                <a:srgbClr val="1D1D1A"/>
              </a:buClr>
              <a:buSzPct val="100000"/>
            </a:pPr>
            <a:r>
              <a:rPr lang="zh-CN" altLang="en-US" sz="900">
                <a:solidFill>
                  <a:srgbClr val="1D1D1A"/>
                </a:solidFill>
                <a:latin typeface="微软雅黑" panose="020B0503020204020204" pitchFamily="34" charset="-122"/>
              </a:rPr>
              <a:t>提供给开发者的集成开发环境和调试工具，可以通过</a:t>
            </a:r>
            <a:r>
              <a:rPr lang="en-US" altLang="zh-CN" sz="900">
                <a:solidFill>
                  <a:srgbClr val="1D1D1A"/>
                </a:solidFill>
                <a:latin typeface="微软雅黑" panose="020B0503020204020204" pitchFamily="34" charset="-122"/>
              </a:rPr>
              <a:t>MindStudio</a:t>
            </a:r>
            <a:r>
              <a:rPr lang="zh-CN" altLang="en-US" sz="900">
                <a:solidFill>
                  <a:srgbClr val="1D1D1A"/>
                </a:solidFill>
                <a:latin typeface="微软雅黑" panose="020B0503020204020204" pitchFamily="34" charset="-122"/>
              </a:rPr>
              <a:t>进行离线模型转换、离线推理算法应用开发调试、算法调试、自定义算子开发和调试、日志查看、性能调优、系统故障查看等</a:t>
            </a:r>
            <a:endParaRPr lang="en-US" altLang="zh-CN" sz="900">
              <a:solidFill>
                <a:srgbClr val="1D1D1A"/>
              </a:solidFill>
              <a:latin typeface="微软雅黑" panose="020B0503020204020204" pitchFamily="34" charset="-122"/>
            </a:endParaRPr>
          </a:p>
        </p:txBody>
      </p:sp>
      <p:sp>
        <p:nvSpPr>
          <p:cNvPr id="18" name="下箭头 17"/>
          <p:cNvSpPr/>
          <p:nvPr/>
        </p:nvSpPr>
        <p:spPr>
          <a:xfrm>
            <a:off x="5382723" y="4838478"/>
            <a:ext cx="620144" cy="244965"/>
          </a:xfrm>
          <a:prstGeom prst="downArrow">
            <a:avLst/>
          </a:prstGeom>
          <a:solidFill>
            <a:srgbClr val="EB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20" name="下箭头 19"/>
          <p:cNvSpPr/>
          <p:nvPr/>
        </p:nvSpPr>
        <p:spPr>
          <a:xfrm rot="5400000">
            <a:off x="2482611" y="2110968"/>
            <a:ext cx="640749" cy="272295"/>
          </a:xfrm>
          <a:prstGeom prst="downArrow">
            <a:avLst/>
          </a:prstGeom>
          <a:solidFill>
            <a:srgbClr val="EB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21" name="圆角矩形 20"/>
          <p:cNvSpPr/>
          <p:nvPr/>
        </p:nvSpPr>
        <p:spPr>
          <a:xfrm>
            <a:off x="2921203" y="722194"/>
            <a:ext cx="6705397" cy="762461"/>
          </a:xfrm>
          <a:prstGeom prst="roundRect">
            <a:avLst/>
          </a:prstGeom>
          <a:solidFill>
            <a:srgbClr val="99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22" name="下箭头 21"/>
          <p:cNvSpPr/>
          <p:nvPr/>
        </p:nvSpPr>
        <p:spPr>
          <a:xfrm rot="16200000">
            <a:off x="9432520" y="922214"/>
            <a:ext cx="500999" cy="231370"/>
          </a:xfrm>
          <a:prstGeom prst="downArrow">
            <a:avLst/>
          </a:prstGeom>
          <a:solidFill>
            <a:srgbClr val="EB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Tree>
    <p:extLst>
      <p:ext uri="{BB962C8B-B14F-4D97-AF65-F5344CB8AC3E}">
        <p14:creationId xmlns:p14="http://schemas.microsoft.com/office/powerpoint/2010/main" val="313956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anim calcmode="lin" valueType="num">
                                      <p:cBhvr>
                                        <p:cTn id="41" dur="1000" fill="hold"/>
                                        <p:tgtEl>
                                          <p:spTgt spid="22"/>
                                        </p:tgtEl>
                                        <p:attrNameLst>
                                          <p:attrName>ppt_x</p:attrName>
                                        </p:attrNameLst>
                                      </p:cBhvr>
                                      <p:tavLst>
                                        <p:tav tm="0">
                                          <p:val>
                                            <p:strVal val="#ppt_x"/>
                                          </p:val>
                                        </p:tav>
                                        <p:tav tm="100000">
                                          <p:val>
                                            <p:strVal val="#ppt_x"/>
                                          </p:val>
                                        </p:tav>
                                      </p:tavLst>
                                    </p:anim>
                                    <p:anim calcmode="lin" valueType="num">
                                      <p:cBhvr>
                                        <p:cTn id="42" dur="1000" fill="hold"/>
                                        <p:tgtEl>
                                          <p:spTgt spid="2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animBg="1"/>
      <p:bldP spid="16" grpId="0" animBg="1"/>
      <p:bldP spid="18"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286794"/>
            <a:ext cx="10740640" cy="993400"/>
          </a:xfrm>
        </p:spPr>
        <p:txBody>
          <a:bodyPr>
            <a:normAutofit/>
          </a:bodyPr>
          <a:lstStyle/>
          <a:p>
            <a:r>
              <a:rPr lang="en-US" altLang="zh-CN" b="1" dirty="0">
                <a:solidFill>
                  <a:srgbClr val="990000"/>
                </a:solidFill>
              </a:rPr>
              <a:t>CANN</a:t>
            </a:r>
            <a:r>
              <a:rPr lang="zh-CN" altLang="en-US" b="1" dirty="0">
                <a:solidFill>
                  <a:srgbClr val="990000"/>
                </a:solidFill>
              </a:rPr>
              <a:t>平台 </a:t>
            </a:r>
            <a:r>
              <a:rPr lang="en-US" altLang="zh-CN" b="1" dirty="0">
                <a:solidFill>
                  <a:srgbClr val="990000"/>
                </a:solidFill>
              </a:rPr>
              <a:t>—— </a:t>
            </a:r>
            <a:r>
              <a:rPr lang="zh-CN" altLang="en-US" b="1" dirty="0">
                <a:solidFill>
                  <a:srgbClr val="990000"/>
                </a:solidFill>
              </a:rPr>
              <a:t>应用开发框架</a:t>
            </a:r>
            <a:r>
              <a:rPr lang="en-US" altLang="zh-CN" b="1" dirty="0" err="1">
                <a:solidFill>
                  <a:srgbClr val="990000"/>
                </a:solidFill>
              </a:rPr>
              <a:t>AscendCL</a:t>
            </a:r>
            <a:endParaRPr lang="en-US" b="1" dirty="0">
              <a:solidFill>
                <a:srgbClr val="990000"/>
              </a:solidFill>
            </a:endParaRPr>
          </a:p>
        </p:txBody>
      </p:sp>
      <p:sp>
        <p:nvSpPr>
          <p:cNvPr id="6" name="矩形 5"/>
          <p:cNvSpPr/>
          <p:nvPr/>
        </p:nvSpPr>
        <p:spPr>
          <a:xfrm>
            <a:off x="5088467" y="769689"/>
            <a:ext cx="6434665" cy="2008242"/>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err="1">
                <a:solidFill>
                  <a:srgbClr val="1D1D1A"/>
                </a:solidFill>
                <a:latin typeface="微软雅黑" panose="020B0503020204020204" pitchFamily="34" charset="-122"/>
              </a:rPr>
              <a:t>AscendCL</a:t>
            </a:r>
            <a:r>
              <a:rPr lang="zh-CN" altLang="en-US" sz="1100" b="1" dirty="0">
                <a:solidFill>
                  <a:srgbClr val="1D1D1A"/>
                </a:solidFill>
                <a:latin typeface="微软雅黑" panose="020B0503020204020204" pitchFamily="34" charset="-122"/>
              </a:rPr>
              <a:t>（</a:t>
            </a:r>
            <a:r>
              <a:rPr lang="en-US" altLang="zh-CN" sz="1100" b="1" dirty="0">
                <a:solidFill>
                  <a:srgbClr val="1D1D1A"/>
                </a:solidFill>
                <a:latin typeface="微软雅黑" panose="020B0503020204020204" pitchFamily="34" charset="-122"/>
              </a:rPr>
              <a:t>Ascend Computing Language</a:t>
            </a:r>
            <a:r>
              <a:rPr lang="zh-CN" altLang="en-US" sz="1100" b="1" dirty="0">
                <a:solidFill>
                  <a:srgbClr val="1D1D1A"/>
                </a:solidFill>
                <a:latin typeface="微软雅黑" panose="020B0503020204020204" pitchFamily="34" charset="-122"/>
              </a:rPr>
              <a:t>）：</a:t>
            </a:r>
            <a:endParaRPr lang="en-US" altLang="zh-CN" sz="1100" b="1" dirty="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dirty="0">
                <a:solidFill>
                  <a:srgbClr val="1D1D1A"/>
                </a:solidFill>
                <a:latin typeface="微软雅黑" panose="020B0503020204020204" pitchFamily="34" charset="-122"/>
              </a:rPr>
              <a:t>提供</a:t>
            </a:r>
            <a:r>
              <a:rPr lang="en-US" altLang="zh-CN" sz="1000" dirty="0">
                <a:solidFill>
                  <a:srgbClr val="1D1D1A"/>
                </a:solidFill>
                <a:latin typeface="微软雅黑" panose="020B0503020204020204" pitchFamily="34" charset="-122"/>
              </a:rPr>
              <a:t>Device</a:t>
            </a:r>
            <a:r>
              <a:rPr lang="zh-CN" altLang="en-US" sz="1000" dirty="0">
                <a:solidFill>
                  <a:srgbClr val="1D1D1A"/>
                </a:solidFill>
                <a:latin typeface="微软雅黑" panose="020B0503020204020204" pitchFamily="34" charset="-122"/>
              </a:rPr>
              <a:t>管理、</a:t>
            </a:r>
            <a:r>
              <a:rPr lang="en-US" altLang="zh-CN" sz="1000" dirty="0">
                <a:solidFill>
                  <a:srgbClr val="1D1D1A"/>
                </a:solidFill>
                <a:latin typeface="微软雅黑" panose="020B0503020204020204" pitchFamily="34" charset="-122"/>
              </a:rPr>
              <a:t>Context</a:t>
            </a:r>
            <a:r>
              <a:rPr lang="zh-CN" altLang="en-US" sz="1000" dirty="0">
                <a:solidFill>
                  <a:srgbClr val="1D1D1A"/>
                </a:solidFill>
                <a:latin typeface="微软雅黑" panose="020B0503020204020204" pitchFamily="34" charset="-122"/>
              </a:rPr>
              <a:t>管理、</a:t>
            </a:r>
            <a:r>
              <a:rPr lang="en-US" altLang="zh-CN" sz="1000" dirty="0">
                <a:solidFill>
                  <a:srgbClr val="1D1D1A"/>
                </a:solidFill>
                <a:latin typeface="微软雅黑" panose="020B0503020204020204" pitchFamily="34" charset="-122"/>
              </a:rPr>
              <a:t>Stream</a:t>
            </a:r>
            <a:r>
              <a:rPr lang="zh-CN" altLang="en-US" sz="1000" dirty="0">
                <a:solidFill>
                  <a:srgbClr val="1D1D1A"/>
                </a:solidFill>
                <a:latin typeface="微软雅黑" panose="020B0503020204020204" pitchFamily="34" charset="-122"/>
              </a:rPr>
              <a:t>管理、内存管理、模型加载与执行、算子加载与执行、媒体数据处理等</a:t>
            </a:r>
            <a:r>
              <a:rPr lang="en-US" altLang="zh-CN" sz="1000" dirty="0">
                <a:solidFill>
                  <a:srgbClr val="1D1D1A"/>
                </a:solidFill>
                <a:latin typeface="微软雅黑" panose="020B0503020204020204" pitchFamily="34" charset="-122"/>
              </a:rPr>
              <a:t>C++ API</a:t>
            </a:r>
            <a:r>
              <a:rPr lang="zh-CN" altLang="en-US" sz="1000" dirty="0">
                <a:solidFill>
                  <a:srgbClr val="1D1D1A"/>
                </a:solidFill>
                <a:latin typeface="微软雅黑" panose="020B0503020204020204" pitchFamily="34" charset="-122"/>
              </a:rPr>
              <a:t>库供用户开发深度神经网络应用，通过加载模型推理实现目标识别、图像分类等功能。用户可以通过第三方框架调用</a:t>
            </a:r>
            <a:r>
              <a:rPr lang="en-US" altLang="zh-CN" sz="1000" dirty="0" err="1">
                <a:solidFill>
                  <a:srgbClr val="1D1D1A"/>
                </a:solidFill>
                <a:latin typeface="微软雅黑" panose="020B0503020204020204" pitchFamily="34" charset="-122"/>
              </a:rPr>
              <a:t>AscendCL</a:t>
            </a:r>
            <a:r>
              <a:rPr lang="zh-CN" altLang="en-US" sz="1000" dirty="0">
                <a:solidFill>
                  <a:srgbClr val="1D1D1A"/>
                </a:solidFill>
                <a:latin typeface="微软雅黑" panose="020B0503020204020204" pitchFamily="34" charset="-122"/>
              </a:rPr>
              <a:t>接口，以便使用昇腾</a:t>
            </a:r>
            <a:r>
              <a:rPr lang="en-US" altLang="zh-CN" sz="1000" dirty="0">
                <a:solidFill>
                  <a:srgbClr val="1D1D1A"/>
                </a:solidFill>
                <a:latin typeface="微软雅黑" panose="020B0503020204020204" pitchFamily="34" charset="-122"/>
              </a:rPr>
              <a:t>AI</a:t>
            </a:r>
            <a:r>
              <a:rPr lang="zh-CN" altLang="en-US" sz="1000" dirty="0">
                <a:solidFill>
                  <a:srgbClr val="1D1D1A"/>
                </a:solidFill>
                <a:latin typeface="微软雅黑" panose="020B0503020204020204" pitchFamily="34" charset="-122"/>
              </a:rPr>
              <a:t>处理器的计算能力；用户还可以使用</a:t>
            </a:r>
            <a:r>
              <a:rPr lang="en-US" altLang="zh-CN" sz="1000" dirty="0" err="1">
                <a:solidFill>
                  <a:srgbClr val="1D1D1A"/>
                </a:solidFill>
                <a:latin typeface="微软雅黑" panose="020B0503020204020204" pitchFamily="34" charset="-122"/>
              </a:rPr>
              <a:t>AscendCL</a:t>
            </a:r>
            <a:r>
              <a:rPr lang="zh-CN" altLang="en-US" sz="1000" dirty="0">
                <a:solidFill>
                  <a:srgbClr val="1D1D1A"/>
                </a:solidFill>
                <a:latin typeface="微软雅黑" panose="020B0503020204020204" pitchFamily="34" charset="-122"/>
              </a:rPr>
              <a:t>封装实现第三方</a:t>
            </a:r>
            <a:r>
              <a:rPr lang="en-US" altLang="zh-CN" sz="1000" dirty="0">
                <a:solidFill>
                  <a:srgbClr val="1D1D1A"/>
                </a:solidFill>
                <a:latin typeface="微软雅黑" panose="020B0503020204020204" pitchFamily="34" charset="-122"/>
              </a:rPr>
              <a:t>lib</a:t>
            </a:r>
            <a:r>
              <a:rPr lang="zh-CN" altLang="en-US" sz="1000" dirty="0">
                <a:solidFill>
                  <a:srgbClr val="1D1D1A"/>
                </a:solidFill>
                <a:latin typeface="微软雅黑" panose="020B0503020204020204" pitchFamily="34" charset="-122"/>
              </a:rPr>
              <a:t>库，以便提供昇腾</a:t>
            </a:r>
            <a:r>
              <a:rPr lang="en-US" altLang="zh-CN" sz="1000" dirty="0">
                <a:solidFill>
                  <a:srgbClr val="1D1D1A"/>
                </a:solidFill>
                <a:latin typeface="微软雅黑" panose="020B0503020204020204" pitchFamily="34" charset="-122"/>
              </a:rPr>
              <a:t>AI</a:t>
            </a:r>
            <a:r>
              <a:rPr lang="zh-CN" altLang="en-US" sz="1000" dirty="0">
                <a:solidFill>
                  <a:srgbClr val="1D1D1A"/>
                </a:solidFill>
                <a:latin typeface="微软雅黑" panose="020B0503020204020204" pitchFamily="34" charset="-122"/>
              </a:rPr>
              <a:t>处理器的运行管理、资源管理能力。</a:t>
            </a:r>
          </a:p>
          <a:p>
            <a:pPr defTabSz="914400" fontAlgn="base">
              <a:spcAft>
                <a:spcPct val="0"/>
              </a:spcAft>
              <a:buSzPct val="60000"/>
            </a:pPr>
            <a:endParaRPr lang="zh-CN" altLang="en-US" sz="800" dirty="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dirty="0">
                <a:solidFill>
                  <a:srgbClr val="1D1D1A"/>
                </a:solidFill>
                <a:latin typeface="微软雅黑" panose="020B0503020204020204" pitchFamily="34" charset="-122"/>
              </a:rPr>
              <a:t>在运行应用时，</a:t>
            </a:r>
            <a:r>
              <a:rPr lang="en-US" altLang="zh-CN" sz="1000" dirty="0" err="1">
                <a:solidFill>
                  <a:srgbClr val="1D1D1A"/>
                </a:solidFill>
                <a:latin typeface="微软雅黑" panose="020B0503020204020204" pitchFamily="34" charset="-122"/>
              </a:rPr>
              <a:t>AscendCL</a:t>
            </a:r>
            <a:r>
              <a:rPr lang="zh-CN" altLang="en-US" sz="1000" dirty="0">
                <a:solidFill>
                  <a:srgbClr val="1D1D1A"/>
                </a:solidFill>
                <a:latin typeface="微软雅黑" panose="020B0503020204020204" pitchFamily="34" charset="-122"/>
              </a:rPr>
              <a:t>调用</a:t>
            </a:r>
            <a:r>
              <a:rPr lang="en-US" altLang="zh-CN" sz="1000" dirty="0">
                <a:solidFill>
                  <a:srgbClr val="1D1D1A"/>
                </a:solidFill>
                <a:latin typeface="微软雅黑" panose="020B0503020204020204" pitchFamily="34" charset="-122"/>
              </a:rPr>
              <a:t>GE</a:t>
            </a:r>
            <a:r>
              <a:rPr lang="zh-CN" altLang="en-US" sz="1000" dirty="0">
                <a:solidFill>
                  <a:srgbClr val="1D1D1A"/>
                </a:solidFill>
                <a:latin typeface="微软雅黑" panose="020B0503020204020204" pitchFamily="34" charset="-122"/>
              </a:rPr>
              <a:t>执行器提供的接口实现模型和算子的加载与执行、调用运行管理器的接口实现</a:t>
            </a:r>
            <a:r>
              <a:rPr lang="en-US" altLang="zh-CN" sz="1000" dirty="0">
                <a:solidFill>
                  <a:srgbClr val="1D1D1A"/>
                </a:solidFill>
                <a:latin typeface="微软雅黑" panose="020B0503020204020204" pitchFamily="34" charset="-122"/>
              </a:rPr>
              <a:t>Device</a:t>
            </a:r>
            <a:r>
              <a:rPr lang="zh-CN" altLang="en-US" sz="1000" dirty="0">
                <a:solidFill>
                  <a:srgbClr val="1D1D1A"/>
                </a:solidFill>
                <a:latin typeface="微软雅黑" panose="020B0503020204020204" pitchFamily="34" charset="-122"/>
              </a:rPr>
              <a:t>管理</a:t>
            </a:r>
            <a:r>
              <a:rPr lang="en-US" altLang="zh-CN" sz="1000" dirty="0">
                <a:solidFill>
                  <a:srgbClr val="1D1D1A"/>
                </a:solidFill>
                <a:latin typeface="微软雅黑" panose="020B0503020204020204" pitchFamily="34" charset="-122"/>
              </a:rPr>
              <a:t>/Context</a:t>
            </a:r>
            <a:r>
              <a:rPr lang="zh-CN" altLang="en-US" sz="1000" dirty="0">
                <a:solidFill>
                  <a:srgbClr val="1D1D1A"/>
                </a:solidFill>
                <a:latin typeface="微软雅黑" panose="020B0503020204020204" pitchFamily="34" charset="-122"/>
              </a:rPr>
              <a:t>管理</a:t>
            </a:r>
            <a:r>
              <a:rPr lang="en-US" altLang="zh-CN" sz="1000" dirty="0">
                <a:solidFill>
                  <a:srgbClr val="1D1D1A"/>
                </a:solidFill>
                <a:latin typeface="微软雅黑" panose="020B0503020204020204" pitchFamily="34" charset="-122"/>
              </a:rPr>
              <a:t>/Stream</a:t>
            </a:r>
            <a:r>
              <a:rPr lang="zh-CN" altLang="en-US" sz="1000" dirty="0">
                <a:solidFill>
                  <a:srgbClr val="1D1D1A"/>
                </a:solidFill>
                <a:latin typeface="微软雅黑" panose="020B0503020204020204" pitchFamily="34" charset="-122"/>
              </a:rPr>
              <a:t>管理</a:t>
            </a:r>
            <a:r>
              <a:rPr lang="en-US" altLang="zh-CN" sz="1000" dirty="0">
                <a:solidFill>
                  <a:srgbClr val="1D1D1A"/>
                </a:solidFill>
                <a:latin typeface="微软雅黑" panose="020B0503020204020204" pitchFamily="34" charset="-122"/>
              </a:rPr>
              <a:t>/</a:t>
            </a:r>
            <a:r>
              <a:rPr lang="zh-CN" altLang="en-US" sz="1000" dirty="0">
                <a:solidFill>
                  <a:srgbClr val="1D1D1A"/>
                </a:solidFill>
                <a:latin typeface="微软雅黑" panose="020B0503020204020204" pitchFamily="34" charset="-122"/>
              </a:rPr>
              <a:t>内存管理等。</a:t>
            </a:r>
          </a:p>
        </p:txBody>
      </p:sp>
      <p:sp>
        <p:nvSpPr>
          <p:cNvPr id="9" name="文本框 8"/>
          <p:cNvSpPr txBox="1"/>
          <p:nvPr/>
        </p:nvSpPr>
        <p:spPr>
          <a:xfrm>
            <a:off x="5088467" y="3279081"/>
            <a:ext cx="6360907" cy="1477328"/>
          </a:xfrm>
          <a:prstGeom prst="rect">
            <a:avLst/>
          </a:prstGeom>
          <a:noFill/>
        </p:spPr>
        <p:txBody>
          <a:bodyPr wrap="square" rtlCol="0">
            <a:spAutoFit/>
          </a:bodyPr>
          <a:lstStyle/>
          <a:p>
            <a:pPr>
              <a:lnSpc>
                <a:spcPct val="150000"/>
              </a:lnSpc>
              <a:spcBef>
                <a:spcPts val="600"/>
              </a:spcBef>
            </a:pPr>
            <a:r>
              <a:rPr lang="en-US" altLang="zh-CN" sz="1000" dirty="0" err="1">
                <a:solidFill>
                  <a:srgbClr val="1D1D1A"/>
                </a:solidFill>
                <a:latin typeface="微软雅黑" panose="020B0503020204020204" pitchFamily="34" charset="-122"/>
              </a:rPr>
              <a:t>AscendCL</a:t>
            </a:r>
            <a:r>
              <a:rPr lang="zh-CN" altLang="en-US" sz="1000" dirty="0">
                <a:solidFill>
                  <a:srgbClr val="1D1D1A"/>
                </a:solidFill>
                <a:latin typeface="微软雅黑" panose="020B0503020204020204" pitchFamily="34" charset="-122"/>
              </a:rPr>
              <a:t>提供的是分层开放能力的管控，通过不同的组件对不同的使能部件进行对接。包含</a:t>
            </a:r>
            <a:r>
              <a:rPr lang="en-US" altLang="zh-CN" sz="1000" dirty="0">
                <a:solidFill>
                  <a:srgbClr val="1D1D1A"/>
                </a:solidFill>
                <a:latin typeface="微软雅黑" panose="020B0503020204020204" pitchFamily="34" charset="-122"/>
              </a:rPr>
              <a:t>GE</a:t>
            </a:r>
            <a:r>
              <a:rPr lang="zh-CN" altLang="en-US" sz="1000" dirty="0">
                <a:solidFill>
                  <a:srgbClr val="1D1D1A"/>
                </a:solidFill>
                <a:latin typeface="微软雅黑" panose="020B0503020204020204" pitchFamily="34" charset="-122"/>
              </a:rPr>
              <a:t>能力开放、算子能力开放、</a:t>
            </a:r>
            <a:r>
              <a:rPr lang="en-US" altLang="zh-CN" sz="1000" dirty="0">
                <a:solidFill>
                  <a:srgbClr val="1D1D1A"/>
                </a:solidFill>
                <a:latin typeface="微软雅黑" panose="020B0503020204020204" pitchFamily="34" charset="-122"/>
              </a:rPr>
              <a:t>Runtime</a:t>
            </a:r>
            <a:r>
              <a:rPr lang="zh-CN" altLang="en-US" sz="1000" dirty="0">
                <a:solidFill>
                  <a:srgbClr val="1D1D1A"/>
                </a:solidFill>
                <a:latin typeface="微软雅黑" panose="020B0503020204020204" pitchFamily="34" charset="-122"/>
              </a:rPr>
              <a:t>能力开放、</a:t>
            </a:r>
            <a:r>
              <a:rPr lang="en-US" altLang="zh-CN" sz="1000" dirty="0">
                <a:solidFill>
                  <a:srgbClr val="1D1D1A"/>
                </a:solidFill>
                <a:latin typeface="微软雅黑" panose="020B0503020204020204" pitchFamily="34" charset="-122"/>
              </a:rPr>
              <a:t>Driver</a:t>
            </a:r>
            <a:r>
              <a:rPr lang="zh-CN" altLang="en-US" sz="1000" dirty="0">
                <a:solidFill>
                  <a:srgbClr val="1D1D1A"/>
                </a:solidFill>
                <a:latin typeface="微软雅黑" panose="020B0503020204020204" pitchFamily="34" charset="-122"/>
              </a:rPr>
              <a:t>能力开放等。</a:t>
            </a:r>
            <a:endParaRPr lang="en-US" altLang="zh-CN" sz="1000" dirty="0">
              <a:solidFill>
                <a:srgbClr val="1D1D1A"/>
              </a:solidFill>
              <a:latin typeface="微软雅黑" panose="020B0503020204020204" pitchFamily="34" charset="-122"/>
            </a:endParaRPr>
          </a:p>
          <a:p>
            <a:pPr marL="171450" indent="-171450">
              <a:lnSpc>
                <a:spcPct val="150000"/>
              </a:lnSpc>
              <a:spcBef>
                <a:spcPts val="600"/>
              </a:spcBef>
              <a:buFont typeface="Wingdings" panose="05000000000000000000" pitchFamily="2" charset="2"/>
              <a:buChar char="Ø"/>
            </a:pPr>
            <a:r>
              <a:rPr lang="zh-CN" altLang="en-US" sz="1000" b="1" dirty="0">
                <a:solidFill>
                  <a:srgbClr val="1D1D1A"/>
                </a:solidFill>
                <a:latin typeface="微软雅黑" panose="020B0503020204020204" pitchFamily="34" charset="-122"/>
              </a:rPr>
              <a:t>模型加载能力开放</a:t>
            </a:r>
            <a:r>
              <a:rPr lang="zh-CN" altLang="en-US" sz="1000" dirty="0">
                <a:solidFill>
                  <a:srgbClr val="1D1D1A"/>
                </a:solidFill>
                <a:latin typeface="微软雅黑" panose="020B0503020204020204" pitchFamily="34" charset="-122"/>
              </a:rPr>
              <a:t>：处理</a:t>
            </a:r>
            <a:r>
              <a:rPr lang="en-US" altLang="zh-CN" sz="1000" dirty="0">
                <a:solidFill>
                  <a:srgbClr val="1D1D1A"/>
                </a:solidFill>
                <a:latin typeface="微软雅黑" panose="020B0503020204020204" pitchFamily="34" charset="-122"/>
              </a:rPr>
              <a:t>om</a:t>
            </a:r>
            <a:r>
              <a:rPr lang="zh-CN" altLang="en-US" sz="1000" dirty="0">
                <a:solidFill>
                  <a:srgbClr val="1D1D1A"/>
                </a:solidFill>
                <a:latin typeface="微软雅黑" panose="020B0503020204020204" pitchFamily="34" charset="-122"/>
              </a:rPr>
              <a:t>模型加载，但接口的开放是通过</a:t>
            </a:r>
            <a:r>
              <a:rPr lang="en-US" altLang="zh-CN" sz="1000" dirty="0" err="1">
                <a:solidFill>
                  <a:srgbClr val="1D1D1A"/>
                </a:solidFill>
                <a:latin typeface="微软雅黑" panose="020B0503020204020204" pitchFamily="34" charset="-122"/>
              </a:rPr>
              <a:t>AscendCL</a:t>
            </a:r>
            <a:r>
              <a:rPr lang="zh-CN" altLang="en-US" sz="1000" dirty="0">
                <a:solidFill>
                  <a:srgbClr val="1D1D1A"/>
                </a:solidFill>
                <a:latin typeface="微软雅黑" panose="020B0503020204020204" pitchFamily="34" charset="-122"/>
              </a:rPr>
              <a:t>。</a:t>
            </a:r>
            <a:endParaRPr lang="en-US" altLang="zh-CN" sz="1000" dirty="0">
              <a:solidFill>
                <a:srgbClr val="1D1D1A"/>
              </a:solidFill>
              <a:latin typeface="微软雅黑" panose="020B0503020204020204" pitchFamily="34" charset="-122"/>
            </a:endParaRPr>
          </a:p>
          <a:p>
            <a:pPr marL="171450" indent="-171450">
              <a:lnSpc>
                <a:spcPct val="150000"/>
              </a:lnSpc>
              <a:spcBef>
                <a:spcPts val="600"/>
              </a:spcBef>
              <a:buFont typeface="Wingdings" panose="05000000000000000000" pitchFamily="2" charset="2"/>
              <a:buChar char="Ø"/>
            </a:pPr>
            <a:r>
              <a:rPr lang="zh-CN" altLang="en-US" sz="1000" b="1" dirty="0">
                <a:solidFill>
                  <a:srgbClr val="1D1D1A"/>
                </a:solidFill>
                <a:latin typeface="微软雅黑" panose="020B0503020204020204" pitchFamily="34" charset="-122"/>
              </a:rPr>
              <a:t>算子能力开放</a:t>
            </a:r>
            <a:r>
              <a:rPr lang="zh-CN" altLang="en-US" sz="1000" dirty="0">
                <a:solidFill>
                  <a:srgbClr val="1D1D1A"/>
                </a:solidFill>
                <a:latin typeface="微软雅黑" panose="020B0503020204020204" pitchFamily="34" charset="-122"/>
              </a:rPr>
              <a:t>：算子能力实现在</a:t>
            </a:r>
            <a:r>
              <a:rPr lang="en-US" altLang="zh-CN" sz="1000" dirty="0">
                <a:solidFill>
                  <a:srgbClr val="1D1D1A"/>
                </a:solidFill>
                <a:latin typeface="微软雅黑" panose="020B0503020204020204" pitchFamily="34" charset="-122"/>
              </a:rPr>
              <a:t>CANN</a:t>
            </a:r>
            <a:r>
              <a:rPr lang="zh-CN" altLang="en-US" sz="1000" dirty="0">
                <a:solidFill>
                  <a:srgbClr val="1D1D1A"/>
                </a:solidFill>
                <a:latin typeface="微软雅黑" panose="020B0503020204020204" pitchFamily="34" charset="-122"/>
              </a:rPr>
              <a:t>中，但算子能力开放是通过</a:t>
            </a:r>
            <a:r>
              <a:rPr lang="en-US" altLang="zh-CN" sz="1000" dirty="0" err="1">
                <a:solidFill>
                  <a:srgbClr val="1D1D1A"/>
                </a:solidFill>
                <a:latin typeface="微软雅黑" panose="020B0503020204020204" pitchFamily="34" charset="-122"/>
              </a:rPr>
              <a:t>AscendCL</a:t>
            </a:r>
            <a:r>
              <a:rPr lang="zh-CN" altLang="en-US" sz="1000" dirty="0">
                <a:solidFill>
                  <a:srgbClr val="1D1D1A"/>
                </a:solidFill>
                <a:latin typeface="微软雅黑" panose="020B0503020204020204" pitchFamily="34" charset="-122"/>
              </a:rPr>
              <a:t>。</a:t>
            </a:r>
            <a:endParaRPr lang="en-US" altLang="zh-CN" sz="1000" dirty="0">
              <a:solidFill>
                <a:srgbClr val="1D1D1A"/>
              </a:solidFill>
              <a:latin typeface="微软雅黑" panose="020B0503020204020204" pitchFamily="34" charset="-122"/>
            </a:endParaRPr>
          </a:p>
          <a:p>
            <a:pPr marL="171450" indent="-171450">
              <a:lnSpc>
                <a:spcPct val="150000"/>
              </a:lnSpc>
              <a:spcBef>
                <a:spcPts val="600"/>
              </a:spcBef>
              <a:buFont typeface="Wingdings" panose="05000000000000000000" pitchFamily="2" charset="2"/>
              <a:buChar char="Ø"/>
            </a:pPr>
            <a:r>
              <a:rPr lang="en-US" altLang="zh-CN" sz="1000" b="1" dirty="0">
                <a:solidFill>
                  <a:srgbClr val="1D1D1A"/>
                </a:solidFill>
                <a:latin typeface="微软雅黑" panose="020B0503020204020204" pitchFamily="34" charset="-122"/>
              </a:rPr>
              <a:t>Runtime</a:t>
            </a:r>
            <a:r>
              <a:rPr lang="zh-CN" altLang="en-US" sz="1000" b="1" dirty="0">
                <a:solidFill>
                  <a:srgbClr val="1D1D1A"/>
                </a:solidFill>
                <a:latin typeface="微软雅黑" panose="020B0503020204020204" pitchFamily="34" charset="-122"/>
              </a:rPr>
              <a:t>能力开放</a:t>
            </a:r>
            <a:r>
              <a:rPr lang="zh-CN" altLang="en-US" sz="1000" dirty="0">
                <a:solidFill>
                  <a:srgbClr val="1D1D1A"/>
                </a:solidFill>
                <a:latin typeface="微软雅黑" panose="020B0503020204020204" pitchFamily="34" charset="-122"/>
              </a:rPr>
              <a:t>：处理基于</a:t>
            </a:r>
            <a:r>
              <a:rPr lang="en-US" altLang="zh-CN" sz="1000" dirty="0">
                <a:solidFill>
                  <a:srgbClr val="1D1D1A"/>
                </a:solidFill>
                <a:latin typeface="微软雅黑" panose="020B0503020204020204" pitchFamily="34" charset="-122"/>
              </a:rPr>
              <a:t>stream</a:t>
            </a:r>
            <a:r>
              <a:rPr lang="zh-CN" altLang="en-US" sz="1000" dirty="0">
                <a:solidFill>
                  <a:srgbClr val="1D1D1A"/>
                </a:solidFill>
                <a:latin typeface="微软雅黑" panose="020B0503020204020204" pitchFamily="34" charset="-122"/>
              </a:rPr>
              <a:t>的设备能力、内存、</a:t>
            </a:r>
            <a:r>
              <a:rPr lang="en-US" altLang="zh-CN" sz="1000" dirty="0">
                <a:solidFill>
                  <a:srgbClr val="1D1D1A"/>
                </a:solidFill>
                <a:latin typeface="微软雅黑" panose="020B0503020204020204" pitchFamily="34" charset="-122"/>
              </a:rPr>
              <a:t>event</a:t>
            </a:r>
            <a:r>
              <a:rPr lang="zh-CN" altLang="en-US" sz="1000" dirty="0">
                <a:solidFill>
                  <a:srgbClr val="1D1D1A"/>
                </a:solidFill>
                <a:latin typeface="微软雅黑" panose="020B0503020204020204" pitchFamily="34" charset="-122"/>
              </a:rPr>
              <a:t>等资源能力开发诉求，对</a:t>
            </a:r>
            <a:r>
              <a:rPr lang="en-US" altLang="zh-CN" sz="1000" dirty="0">
                <a:solidFill>
                  <a:srgbClr val="1D1D1A"/>
                </a:solidFill>
                <a:latin typeface="微软雅黑" panose="020B0503020204020204" pitchFamily="34" charset="-122"/>
              </a:rPr>
              <a:t>app</a:t>
            </a:r>
            <a:r>
              <a:rPr lang="zh-CN" altLang="en-US" sz="1000" dirty="0">
                <a:solidFill>
                  <a:srgbClr val="1D1D1A"/>
                </a:solidFill>
                <a:latin typeface="微软雅黑" panose="020B0503020204020204" pitchFamily="34" charset="-122"/>
              </a:rPr>
              <a:t>屏蔽底层实现。</a:t>
            </a:r>
            <a:endParaRPr lang="en-US" altLang="zh-CN" sz="1000" dirty="0">
              <a:solidFill>
                <a:srgbClr val="1D1D1A"/>
              </a:solidFill>
              <a:latin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7075" y="848783"/>
            <a:ext cx="4259792" cy="4989369"/>
          </a:xfrm>
          <a:prstGeom prst="rect">
            <a:avLst/>
          </a:prstGeom>
        </p:spPr>
      </p:pic>
    </p:spTree>
    <p:extLst>
      <p:ext uri="{BB962C8B-B14F-4D97-AF65-F5344CB8AC3E}">
        <p14:creationId xmlns:p14="http://schemas.microsoft.com/office/powerpoint/2010/main" val="75041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286794"/>
            <a:ext cx="10740640" cy="993400"/>
          </a:xfrm>
        </p:spPr>
        <p:txBody>
          <a:bodyPr>
            <a:normAutofit/>
          </a:bodyPr>
          <a:lstStyle/>
          <a:p>
            <a:r>
              <a:rPr lang="en-US" altLang="zh-CN" b="1" dirty="0">
                <a:solidFill>
                  <a:srgbClr val="990000"/>
                </a:solidFill>
              </a:rPr>
              <a:t>CANN</a:t>
            </a:r>
            <a:r>
              <a:rPr lang="zh-CN" altLang="en-US" b="1" dirty="0">
                <a:solidFill>
                  <a:srgbClr val="990000"/>
                </a:solidFill>
              </a:rPr>
              <a:t>平台 </a:t>
            </a:r>
            <a:r>
              <a:rPr lang="en-US" altLang="zh-CN" b="1" dirty="0">
                <a:solidFill>
                  <a:srgbClr val="990000"/>
                </a:solidFill>
              </a:rPr>
              <a:t>—— </a:t>
            </a:r>
            <a:r>
              <a:rPr lang="zh-CN" altLang="en-US" b="1" dirty="0">
                <a:solidFill>
                  <a:srgbClr val="990000"/>
                </a:solidFill>
              </a:rPr>
              <a:t>计算图引擎</a:t>
            </a:r>
            <a:r>
              <a:rPr lang="en-US" altLang="zh-CN" b="1" dirty="0">
                <a:solidFill>
                  <a:srgbClr val="990000"/>
                </a:solidFill>
              </a:rPr>
              <a:t>GE</a:t>
            </a:r>
            <a:endParaRPr lang="en-US" b="1" dirty="0">
              <a:solidFill>
                <a:srgbClr val="990000"/>
              </a:solidFill>
            </a:endParaRPr>
          </a:p>
        </p:txBody>
      </p:sp>
      <p:sp>
        <p:nvSpPr>
          <p:cNvPr id="4" name="矩形 3"/>
          <p:cNvSpPr/>
          <p:nvPr/>
        </p:nvSpPr>
        <p:spPr>
          <a:xfrm>
            <a:off x="6333067" y="879475"/>
            <a:ext cx="5190065" cy="414728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微软雅黑" panose="020B0503020204020204" pitchFamily="34" charset="-122"/>
              </a:rPr>
              <a:t>GE</a:t>
            </a:r>
            <a:r>
              <a:rPr lang="zh-CN" altLang="en-US" sz="1100" b="1" dirty="0">
                <a:solidFill>
                  <a:srgbClr val="1D1D1A"/>
                </a:solidFill>
                <a:latin typeface="微软雅黑" panose="020B0503020204020204" pitchFamily="34" charset="-122"/>
              </a:rPr>
              <a:t>（</a:t>
            </a:r>
            <a:r>
              <a:rPr lang="en-US" altLang="zh-CN" sz="1100" b="1" dirty="0">
                <a:solidFill>
                  <a:srgbClr val="1D1D1A"/>
                </a:solidFill>
                <a:latin typeface="微软雅黑" panose="020B0503020204020204" pitchFamily="34" charset="-122"/>
              </a:rPr>
              <a:t>Graph Engine</a:t>
            </a:r>
            <a:r>
              <a:rPr lang="zh-CN" altLang="en-US" sz="1100" b="1" dirty="0">
                <a:solidFill>
                  <a:srgbClr val="1D1D1A"/>
                </a:solidFill>
                <a:latin typeface="微软雅黑" panose="020B0503020204020204" pitchFamily="34" charset="-122"/>
              </a:rPr>
              <a:t>）：</a:t>
            </a:r>
            <a:endParaRPr lang="en-US" altLang="zh-CN" sz="1100" b="1"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en-US" altLang="zh-CN" sz="1000" dirty="0">
                <a:solidFill>
                  <a:srgbClr val="1D1D1A"/>
                </a:solidFill>
                <a:latin typeface="微软雅黑" panose="020B0503020204020204" pitchFamily="34" charset="-122"/>
              </a:rPr>
              <a:t>GE</a:t>
            </a:r>
            <a:r>
              <a:rPr lang="zh-CN" altLang="en-US" sz="1000" dirty="0">
                <a:solidFill>
                  <a:srgbClr val="1D1D1A"/>
                </a:solidFill>
                <a:latin typeface="微软雅黑" panose="020B0503020204020204" pitchFamily="34" charset="-122"/>
              </a:rPr>
              <a:t>作为图编译和运行的控制中心，提供运行环境管理、执行引擎管理、算子库管理、子图优化管理、图操作管理和图执行控制。</a:t>
            </a:r>
          </a:p>
          <a:p>
            <a:pPr defTabSz="914400" fontAlgn="base">
              <a:lnSpc>
                <a:spcPct val="150000"/>
              </a:lnSpc>
              <a:spcBef>
                <a:spcPts val="600"/>
              </a:spcBef>
              <a:spcAft>
                <a:spcPct val="0"/>
              </a:spcAft>
              <a:buSzPct val="60000"/>
            </a:pPr>
            <a:endParaRPr lang="zh-CN" altLang="en-US" sz="800" dirty="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a:solidFill>
                  <a:srgbClr val="1D1D1A"/>
                </a:solidFill>
                <a:latin typeface="微软雅黑" panose="020B0503020204020204" pitchFamily="34" charset="-122"/>
              </a:rPr>
              <a:t>GE</a:t>
            </a:r>
            <a:r>
              <a:rPr lang="zh-CN" altLang="en-US" sz="1000" dirty="0">
                <a:solidFill>
                  <a:srgbClr val="1D1D1A"/>
                </a:solidFill>
                <a:latin typeface="微软雅黑" panose="020B0503020204020204" pitchFamily="34" charset="-122"/>
              </a:rPr>
              <a:t>通过统一的接口提供多前端的支持，不同的前端框架可以通过适配层完成不同格式图到</a:t>
            </a:r>
            <a:r>
              <a:rPr lang="en-US" altLang="zh-CN" sz="1000" dirty="0">
                <a:solidFill>
                  <a:srgbClr val="1D1D1A"/>
                </a:solidFill>
                <a:latin typeface="微软雅黑" panose="020B0503020204020204" pitchFamily="34" charset="-122"/>
              </a:rPr>
              <a:t>GE IR Graph</a:t>
            </a:r>
            <a:r>
              <a:rPr lang="zh-CN" altLang="en-US" sz="1000" dirty="0">
                <a:solidFill>
                  <a:srgbClr val="1D1D1A"/>
                </a:solidFill>
                <a:latin typeface="微软雅黑" panose="020B0503020204020204" pitchFamily="34" charset="-122"/>
              </a:rPr>
              <a:t>的转换。</a:t>
            </a:r>
            <a:endParaRPr lang="en-US" altLang="zh-CN" sz="1000" dirty="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a:solidFill>
                  <a:srgbClr val="1D1D1A"/>
                </a:solidFill>
                <a:latin typeface="微软雅黑" panose="020B0503020204020204" pitchFamily="34" charset="-122"/>
              </a:rPr>
              <a:t>GE API</a:t>
            </a:r>
            <a:r>
              <a:rPr lang="zh-CN" altLang="en-US" sz="1000" dirty="0">
                <a:solidFill>
                  <a:srgbClr val="1D1D1A"/>
                </a:solidFill>
                <a:latin typeface="微软雅黑" panose="020B0503020204020204" pitchFamily="34" charset="-122"/>
              </a:rPr>
              <a:t>对外呈现</a:t>
            </a:r>
            <a:r>
              <a:rPr lang="en-US" altLang="zh-CN" sz="1000" dirty="0">
                <a:solidFill>
                  <a:srgbClr val="1D1D1A"/>
                </a:solidFill>
                <a:latin typeface="微软雅黑" panose="020B0503020204020204" pitchFamily="34" charset="-122"/>
              </a:rPr>
              <a:t>GE Core</a:t>
            </a:r>
            <a:r>
              <a:rPr lang="zh-CN" altLang="en-US" sz="1000" dirty="0">
                <a:solidFill>
                  <a:srgbClr val="1D1D1A"/>
                </a:solidFill>
                <a:latin typeface="微软雅黑" panose="020B0503020204020204" pitchFamily="34" charset="-122"/>
              </a:rPr>
              <a:t>中初始化、</a:t>
            </a:r>
            <a:r>
              <a:rPr lang="en-US" altLang="zh-CN" sz="1000" dirty="0">
                <a:solidFill>
                  <a:srgbClr val="1D1D1A"/>
                </a:solidFill>
                <a:latin typeface="微软雅黑" panose="020B0503020204020204" pitchFamily="34" charset="-122"/>
              </a:rPr>
              <a:t>Session</a:t>
            </a:r>
            <a:r>
              <a:rPr lang="zh-CN" altLang="en-US" sz="1000" dirty="0">
                <a:solidFill>
                  <a:srgbClr val="1D1D1A"/>
                </a:solidFill>
                <a:latin typeface="微软雅黑" panose="020B0503020204020204" pitchFamily="34" charset="-122"/>
              </a:rPr>
              <a:t>管理模块的接口，支持运行环境初始化，</a:t>
            </a:r>
            <a:r>
              <a:rPr lang="en-US" altLang="zh-CN" sz="1000" dirty="0">
                <a:solidFill>
                  <a:srgbClr val="1D1D1A"/>
                </a:solidFill>
                <a:latin typeface="微软雅黑" panose="020B0503020204020204" pitchFamily="34" charset="-122"/>
              </a:rPr>
              <a:t>Session</a:t>
            </a:r>
            <a:r>
              <a:rPr lang="zh-CN" altLang="en-US" sz="1000" dirty="0">
                <a:solidFill>
                  <a:srgbClr val="1D1D1A"/>
                </a:solidFill>
                <a:latin typeface="微软雅黑" panose="020B0503020204020204" pitchFamily="34" charset="-122"/>
              </a:rPr>
              <a:t>创建、销毁，图添加执行。</a:t>
            </a:r>
            <a:endParaRPr lang="en-US" altLang="zh-CN" sz="1000" dirty="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a:solidFill>
                  <a:srgbClr val="1D1D1A"/>
                </a:solidFill>
                <a:latin typeface="微软雅黑" panose="020B0503020204020204" pitchFamily="34" charset="-122"/>
              </a:rPr>
              <a:t>GE Core</a:t>
            </a:r>
            <a:r>
              <a:rPr lang="zh-CN" altLang="en-US" sz="1000" dirty="0">
                <a:solidFill>
                  <a:srgbClr val="1D1D1A"/>
                </a:solidFill>
                <a:latin typeface="微软雅黑" panose="020B0503020204020204" pitchFamily="34" charset="-122"/>
              </a:rPr>
              <a:t>从上往下，共分为三层，分别是执行控制层、业务功能层、数据管理层。</a:t>
            </a:r>
            <a:endParaRPr lang="en-US" altLang="zh-CN" sz="1000" dirty="0">
              <a:solidFill>
                <a:srgbClr val="1D1D1A"/>
              </a:solidFill>
              <a:latin typeface="微软雅黑" panose="020B0503020204020204" pitchFamily="34" charset="-122"/>
            </a:endParaRPr>
          </a:p>
          <a:p>
            <a:pPr marL="360000"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a:solidFill>
                  <a:srgbClr val="1D1D1A"/>
                </a:solidFill>
                <a:latin typeface="微软雅黑" panose="020B0503020204020204" pitchFamily="34" charset="-122"/>
              </a:rPr>
              <a:t>执行控制层</a:t>
            </a:r>
            <a:r>
              <a:rPr lang="zh-CN" altLang="en-US" sz="1000" dirty="0">
                <a:solidFill>
                  <a:srgbClr val="1D1D1A"/>
                </a:solidFill>
                <a:latin typeface="微软雅黑" panose="020B0503020204020204" pitchFamily="34" charset="-122"/>
              </a:rPr>
              <a:t>，提供</a:t>
            </a:r>
            <a:r>
              <a:rPr lang="en-US" altLang="zh-CN" sz="1000" dirty="0">
                <a:solidFill>
                  <a:srgbClr val="1D1D1A"/>
                </a:solidFill>
                <a:latin typeface="微软雅黑" panose="020B0503020204020204" pitchFamily="34" charset="-122"/>
              </a:rPr>
              <a:t>API</a:t>
            </a:r>
            <a:r>
              <a:rPr lang="zh-CN" altLang="en-US" sz="1000" dirty="0">
                <a:solidFill>
                  <a:srgbClr val="1D1D1A"/>
                </a:solidFill>
                <a:latin typeface="微软雅黑" panose="020B0503020204020204" pitchFamily="34" charset="-122"/>
              </a:rPr>
              <a:t>接口实现逻辑的控制，通过</a:t>
            </a:r>
            <a:r>
              <a:rPr lang="en-US" altLang="zh-CN" sz="1000" dirty="0">
                <a:solidFill>
                  <a:srgbClr val="1D1D1A"/>
                </a:solidFill>
                <a:latin typeface="微软雅黑" panose="020B0503020204020204" pitchFamily="34" charset="-122"/>
              </a:rPr>
              <a:t>Runtime</a:t>
            </a:r>
            <a:r>
              <a:rPr lang="zh-CN" altLang="en-US" sz="1000" dirty="0">
                <a:solidFill>
                  <a:srgbClr val="1D1D1A"/>
                </a:solidFill>
                <a:latin typeface="微软雅黑" panose="020B0503020204020204" pitchFamily="34" charset="-122"/>
              </a:rPr>
              <a:t>、业务功能模块、数据管理模块的接口，完成功能的实现。</a:t>
            </a:r>
            <a:endParaRPr lang="en-US" altLang="zh-CN" sz="1000" dirty="0">
              <a:solidFill>
                <a:srgbClr val="1D1D1A"/>
              </a:solidFill>
              <a:latin typeface="微软雅黑" panose="020B0503020204020204" pitchFamily="34" charset="-122"/>
            </a:endParaRPr>
          </a:p>
          <a:p>
            <a:pPr marL="360000"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a:solidFill>
                  <a:srgbClr val="1D1D1A"/>
                </a:solidFill>
                <a:latin typeface="微软雅黑" panose="020B0503020204020204" pitchFamily="34" charset="-122"/>
              </a:rPr>
              <a:t>业务功能层</a:t>
            </a:r>
            <a:r>
              <a:rPr lang="zh-CN" altLang="en-US" sz="1000" dirty="0">
                <a:solidFill>
                  <a:srgbClr val="1D1D1A"/>
                </a:solidFill>
                <a:latin typeface="微软雅黑" panose="020B0503020204020204" pitchFamily="34" charset="-122"/>
              </a:rPr>
              <a:t>，为图执行提供最优执行引擎匹配，端到端执行路径优化，提供最低执行开销，支持不同的物理运行环境部署。</a:t>
            </a:r>
            <a:endParaRPr lang="en-US" altLang="zh-CN" sz="1000" dirty="0">
              <a:solidFill>
                <a:srgbClr val="1D1D1A"/>
              </a:solidFill>
              <a:latin typeface="微软雅黑" panose="020B0503020204020204" pitchFamily="34" charset="-122"/>
            </a:endParaRPr>
          </a:p>
          <a:p>
            <a:pPr marL="360000"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a:solidFill>
                  <a:srgbClr val="1D1D1A"/>
                </a:solidFill>
                <a:latin typeface="微软雅黑" panose="020B0503020204020204" pitchFamily="34" charset="-122"/>
              </a:rPr>
              <a:t>数据管理层</a:t>
            </a:r>
            <a:r>
              <a:rPr lang="zh-CN" altLang="en-US" sz="1000" dirty="0">
                <a:solidFill>
                  <a:srgbClr val="1D1D1A"/>
                </a:solidFill>
                <a:latin typeface="微软雅黑" panose="020B0503020204020204" pitchFamily="34" charset="-122"/>
              </a:rPr>
              <a:t>，包含对外部插件的管理（执行引擎、算子库）及</a:t>
            </a:r>
            <a:r>
              <a:rPr lang="en-US" altLang="zh-CN" sz="1000" dirty="0">
                <a:solidFill>
                  <a:srgbClr val="1D1D1A"/>
                </a:solidFill>
                <a:latin typeface="微软雅黑" panose="020B0503020204020204" pitchFamily="34" charset="-122"/>
              </a:rPr>
              <a:t>GE</a:t>
            </a:r>
            <a:r>
              <a:rPr lang="zh-CN" altLang="en-US" sz="1000" dirty="0">
                <a:solidFill>
                  <a:srgbClr val="1D1D1A"/>
                </a:solidFill>
                <a:latin typeface="微软雅黑" panose="020B0503020204020204" pitchFamily="34" charset="-122"/>
              </a:rPr>
              <a:t>执行过程中需要的内部数据管理（图），对业务功能提供支持。</a:t>
            </a:r>
          </a:p>
        </p:txBody>
      </p:sp>
      <p:sp>
        <p:nvSpPr>
          <p:cNvPr id="6" name="矩形 5"/>
          <p:cNvSpPr/>
          <p:nvPr/>
        </p:nvSpPr>
        <p:spPr>
          <a:xfrm>
            <a:off x="868366" y="4572747"/>
            <a:ext cx="5190065" cy="1731243"/>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a:solidFill>
                  <a:srgbClr val="1D1D1A"/>
                </a:solidFill>
                <a:latin typeface="微软雅黑" panose="020B0503020204020204" pitchFamily="34" charset="-122"/>
              </a:rPr>
              <a:t>GE</a:t>
            </a:r>
            <a:r>
              <a:rPr lang="zh-CN" altLang="en-US" sz="1100" b="1">
                <a:solidFill>
                  <a:srgbClr val="1D1D1A"/>
                </a:solidFill>
                <a:latin typeface="微软雅黑" panose="020B0503020204020204" pitchFamily="34" charset="-122"/>
              </a:rPr>
              <a:t>的核心功能组件：</a:t>
            </a:r>
            <a:endParaRPr lang="en-US" altLang="zh-CN" sz="1100" b="1" dirty="0">
              <a:solidFill>
                <a:srgbClr val="1D1D1A"/>
              </a:solidFill>
              <a:latin typeface="微软雅黑" panose="020B0503020204020204" pitchFamily="34" charset="-122"/>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微软雅黑" panose="020B0503020204020204" pitchFamily="34" charset="-122"/>
              </a:rPr>
              <a:t>图准备：全局优化，完成</a:t>
            </a:r>
            <a:r>
              <a:rPr lang="en-US" altLang="zh-CN" sz="1000">
                <a:solidFill>
                  <a:srgbClr val="1D1D1A"/>
                </a:solidFill>
                <a:latin typeface="微软雅黑" panose="020B0503020204020204" pitchFamily="34" charset="-122"/>
              </a:rPr>
              <a:t>shape</a:t>
            </a:r>
            <a:r>
              <a:rPr lang="zh-CN" altLang="en-US" sz="1000">
                <a:solidFill>
                  <a:srgbClr val="1D1D1A"/>
                </a:solidFill>
                <a:latin typeface="微软雅黑" panose="020B0503020204020204" pitchFamily="34" charset="-122"/>
              </a:rPr>
              <a:t>推导，维测类算子并行拆分。</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微软雅黑" panose="020B0503020204020204" pitchFamily="34" charset="-122"/>
              </a:rPr>
              <a:t>图拆分：引擎子图切分</a:t>
            </a:r>
            <a:r>
              <a:rPr lang="en-US" altLang="zh-CN" sz="1000">
                <a:solidFill>
                  <a:srgbClr val="1D1D1A"/>
                </a:solidFill>
                <a:latin typeface="微软雅黑" panose="020B0503020204020204" pitchFamily="34" charset="-122"/>
              </a:rPr>
              <a:t>&amp;</a:t>
            </a:r>
            <a:r>
              <a:rPr lang="zh-CN" altLang="en-US" sz="1000">
                <a:solidFill>
                  <a:srgbClr val="1D1D1A"/>
                </a:solidFill>
                <a:latin typeface="微软雅黑" panose="020B0503020204020204" pitchFamily="34" charset="-122"/>
              </a:rPr>
              <a:t>边界连接</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微软雅黑" panose="020B0503020204020204" pitchFamily="34" charset="-122"/>
              </a:rPr>
              <a:t>图优化：引擎</a:t>
            </a:r>
            <a:r>
              <a:rPr lang="en-US" altLang="zh-CN" sz="1000">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部件级优化，权值格式转换，图聚合（</a:t>
            </a:r>
            <a:r>
              <a:rPr lang="en-US" altLang="zh-CN" sz="1000">
                <a:solidFill>
                  <a:srgbClr val="1D1D1A"/>
                </a:solidFill>
                <a:latin typeface="微软雅黑" panose="020B0503020204020204" pitchFamily="34" charset="-122"/>
              </a:rPr>
              <a:t>allreduce, L2Loss</a:t>
            </a:r>
            <a:r>
              <a:rPr lang="zh-CN" altLang="en-US" sz="1000">
                <a:solidFill>
                  <a:srgbClr val="1D1D1A"/>
                </a:solidFill>
                <a:latin typeface="微软雅黑" panose="020B0503020204020204" pitchFamily="34" charset="-122"/>
              </a:rPr>
              <a:t>）</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微软雅黑" panose="020B0503020204020204" pitchFamily="34" charset="-122"/>
              </a:rPr>
              <a:t>图编译：资源分配和</a:t>
            </a:r>
            <a:r>
              <a:rPr lang="en-US" altLang="zh-CN" sz="1000">
                <a:solidFill>
                  <a:srgbClr val="1D1D1A"/>
                </a:solidFill>
                <a:latin typeface="微软雅黑" panose="020B0503020204020204" pitchFamily="34" charset="-122"/>
              </a:rPr>
              <a:t>Task</a:t>
            </a:r>
            <a:r>
              <a:rPr lang="zh-CN" altLang="en-US" sz="1000">
                <a:solidFill>
                  <a:srgbClr val="1D1D1A"/>
                </a:solidFill>
                <a:latin typeface="微软雅黑" panose="020B0503020204020204" pitchFamily="34" charset="-122"/>
              </a:rPr>
              <a:t>生成</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微软雅黑" panose="020B0503020204020204" pitchFamily="34" charset="-122"/>
              </a:rPr>
              <a:t>图加载：将</a:t>
            </a:r>
            <a:r>
              <a:rPr lang="en-US" altLang="zh-CN" sz="1000">
                <a:solidFill>
                  <a:srgbClr val="1D1D1A"/>
                </a:solidFill>
                <a:latin typeface="微软雅黑" panose="020B0503020204020204" pitchFamily="34" charset="-122"/>
              </a:rPr>
              <a:t>Task</a:t>
            </a:r>
            <a:r>
              <a:rPr lang="zh-CN" altLang="en-US" sz="1000">
                <a:solidFill>
                  <a:srgbClr val="1D1D1A"/>
                </a:solidFill>
                <a:latin typeface="微软雅黑" panose="020B0503020204020204" pitchFamily="34" charset="-122"/>
              </a:rPr>
              <a:t>加载到</a:t>
            </a:r>
            <a:r>
              <a:rPr lang="en-US" altLang="zh-CN" sz="1000">
                <a:solidFill>
                  <a:srgbClr val="1D1D1A"/>
                </a:solidFill>
                <a:latin typeface="微软雅黑" panose="020B0503020204020204" pitchFamily="34" charset="-122"/>
              </a:rPr>
              <a:t>Runtime</a:t>
            </a:r>
            <a:r>
              <a:rPr lang="zh-CN" altLang="en-US" sz="1000">
                <a:solidFill>
                  <a:srgbClr val="1D1D1A"/>
                </a:solidFill>
                <a:latin typeface="微软雅黑" panose="020B0503020204020204" pitchFamily="34" charset="-122"/>
              </a:rPr>
              <a:t>上</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微软雅黑" panose="020B0503020204020204" pitchFamily="34" charset="-122"/>
              </a:rPr>
              <a:t>图执行：在</a:t>
            </a:r>
            <a:r>
              <a:rPr lang="en-US" altLang="zh-CN" sz="1000">
                <a:solidFill>
                  <a:srgbClr val="1D1D1A"/>
                </a:solidFill>
                <a:latin typeface="微软雅黑" panose="020B0503020204020204" pitchFamily="34" charset="-122"/>
              </a:rPr>
              <a:t>Runtime</a:t>
            </a:r>
            <a:r>
              <a:rPr lang="zh-CN" altLang="en-US" sz="1000">
                <a:solidFill>
                  <a:srgbClr val="1D1D1A"/>
                </a:solidFill>
                <a:latin typeface="微软雅黑" panose="020B0503020204020204" pitchFamily="34" charset="-122"/>
              </a:rPr>
              <a:t>上运行</a:t>
            </a:r>
            <a:r>
              <a:rPr lang="en-US" altLang="zh-CN" sz="1000">
                <a:solidFill>
                  <a:srgbClr val="1D1D1A"/>
                </a:solidFill>
                <a:latin typeface="微软雅黑" panose="020B0503020204020204" pitchFamily="34" charset="-122"/>
              </a:rPr>
              <a:t>Task</a:t>
            </a:r>
            <a:endParaRPr lang="zh-CN" altLang="en-US" sz="1000">
              <a:solidFill>
                <a:srgbClr val="1D1D1A"/>
              </a:solidFill>
              <a:latin typeface="微软雅黑" panose="020B0503020204020204" pitchFamily="34" charset="-122"/>
            </a:endParaRPr>
          </a:p>
        </p:txBody>
      </p:sp>
      <p:grpSp>
        <p:nvGrpSpPr>
          <p:cNvPr id="5" name="组合 4"/>
          <p:cNvGrpSpPr/>
          <p:nvPr/>
        </p:nvGrpSpPr>
        <p:grpSpPr>
          <a:xfrm>
            <a:off x="727075" y="879475"/>
            <a:ext cx="5295900" cy="3219450"/>
            <a:chOff x="727075" y="879475"/>
            <a:chExt cx="5295900" cy="3219450"/>
          </a:xfrm>
        </p:grpSpPr>
        <p:pic>
          <p:nvPicPr>
            <p:cNvPr id="3" name="图片 2"/>
            <p:cNvPicPr>
              <a:picLocks noChangeAspect="1"/>
            </p:cNvPicPr>
            <p:nvPr/>
          </p:nvPicPr>
          <p:blipFill>
            <a:blip r:embed="rId3"/>
            <a:stretch>
              <a:fillRect/>
            </a:stretch>
          </p:blipFill>
          <p:spPr>
            <a:xfrm>
              <a:off x="727075" y="879475"/>
              <a:ext cx="5295900" cy="3219450"/>
            </a:xfrm>
            <a:prstGeom prst="rect">
              <a:avLst/>
            </a:prstGeom>
          </p:spPr>
        </p:pic>
        <p:sp>
          <p:nvSpPr>
            <p:cNvPr id="2" name="文本框 1"/>
            <p:cNvSpPr txBox="1"/>
            <p:nvPr/>
          </p:nvSpPr>
          <p:spPr>
            <a:xfrm>
              <a:off x="4591879" y="962047"/>
              <a:ext cx="931665" cy="316369"/>
            </a:xfrm>
            <a:prstGeom prst="rect">
              <a:avLst/>
            </a:prstGeom>
            <a:solidFill>
              <a:schemeClr val="tx2"/>
            </a:solidFill>
          </p:spPr>
          <p:txBody>
            <a:bodyPr wrap="none" rtlCol="0">
              <a:spAutoFit/>
            </a:bodyPr>
            <a:lstStyle/>
            <a:p>
              <a:pPr>
                <a:lnSpc>
                  <a:spcPct val="150000"/>
                </a:lnSpc>
                <a:spcBef>
                  <a:spcPts val="1200"/>
                </a:spcBef>
                <a:spcAft>
                  <a:spcPts val="600"/>
                </a:spcAft>
              </a:pPr>
              <a:r>
                <a:rPr lang="en-US" altLang="zh-CN" sz="1100">
                  <a:solidFill>
                    <a:srgbClr val="1D1D1A"/>
                  </a:solidFill>
                  <a:latin typeface="Microsoft YaHei" panose="020B0503020204020204" pitchFamily="34" charset="-122"/>
                </a:rPr>
                <a:t>MindSpore</a:t>
              </a:r>
              <a:endParaRPr lang="zh-CN" altLang="en-US" sz="3200" dirty="0">
                <a:solidFill>
                  <a:srgbClr val="1D1D1A"/>
                </a:solidFill>
                <a:latin typeface="Microsoft YaHei" panose="020B0503020204020204" pitchFamily="34" charset="-122"/>
              </a:endParaRPr>
            </a:p>
          </p:txBody>
        </p:sp>
      </p:grpSp>
    </p:spTree>
    <p:extLst>
      <p:ext uri="{BB962C8B-B14F-4D97-AF65-F5344CB8AC3E}">
        <p14:creationId xmlns:p14="http://schemas.microsoft.com/office/powerpoint/2010/main" val="219830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286794"/>
            <a:ext cx="10740640" cy="993400"/>
          </a:xfrm>
        </p:spPr>
        <p:txBody>
          <a:bodyPr>
            <a:normAutofit/>
          </a:bodyPr>
          <a:lstStyle/>
          <a:p>
            <a:r>
              <a:rPr lang="en-US" altLang="zh-CN" b="1" dirty="0">
                <a:solidFill>
                  <a:srgbClr val="990000"/>
                </a:solidFill>
              </a:rPr>
              <a:t>CANN</a:t>
            </a:r>
            <a:r>
              <a:rPr lang="zh-CN" altLang="en-US" b="1" dirty="0">
                <a:solidFill>
                  <a:srgbClr val="990000"/>
                </a:solidFill>
              </a:rPr>
              <a:t>平台 </a:t>
            </a:r>
            <a:r>
              <a:rPr lang="en-US" altLang="zh-CN" b="1" dirty="0">
                <a:solidFill>
                  <a:srgbClr val="990000"/>
                </a:solidFill>
              </a:rPr>
              <a:t>—— </a:t>
            </a:r>
            <a:r>
              <a:rPr lang="zh-CN" altLang="en-US" b="1" dirty="0">
                <a:solidFill>
                  <a:srgbClr val="990000"/>
                </a:solidFill>
              </a:rPr>
              <a:t>融合引擎</a:t>
            </a:r>
            <a:r>
              <a:rPr lang="en-US" altLang="zh-CN" b="1" dirty="0">
                <a:solidFill>
                  <a:srgbClr val="990000"/>
                </a:solidFill>
              </a:rPr>
              <a:t>FE</a:t>
            </a:r>
            <a:endParaRPr lang="en-US" b="1" dirty="0">
              <a:solidFill>
                <a:srgbClr val="990000"/>
              </a:solidFill>
            </a:endParaRPr>
          </a:p>
        </p:txBody>
      </p:sp>
      <p:pic>
        <p:nvPicPr>
          <p:cNvPr id="2" name="图片 1"/>
          <p:cNvPicPr>
            <a:picLocks noChangeAspect="1"/>
          </p:cNvPicPr>
          <p:nvPr/>
        </p:nvPicPr>
        <p:blipFill>
          <a:blip r:embed="rId3"/>
          <a:stretch>
            <a:fillRect/>
          </a:stretch>
        </p:blipFill>
        <p:spPr>
          <a:xfrm>
            <a:off x="727076" y="860426"/>
            <a:ext cx="5538257" cy="3250549"/>
          </a:xfrm>
          <a:prstGeom prst="rect">
            <a:avLst/>
          </a:prstGeom>
        </p:spPr>
      </p:pic>
      <p:sp>
        <p:nvSpPr>
          <p:cNvPr id="4" name="矩形 3"/>
          <p:cNvSpPr/>
          <p:nvPr/>
        </p:nvSpPr>
        <p:spPr>
          <a:xfrm>
            <a:off x="6265333" y="866201"/>
            <a:ext cx="5334000" cy="493211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微软雅黑" panose="020B0503020204020204" pitchFamily="34" charset="-122"/>
              </a:rPr>
              <a:t>FE</a:t>
            </a:r>
            <a:r>
              <a:rPr lang="zh-CN" altLang="en-US" sz="1100" b="1" dirty="0">
                <a:solidFill>
                  <a:srgbClr val="1D1D1A"/>
                </a:solidFill>
                <a:latin typeface="微软雅黑" panose="020B0503020204020204" pitchFamily="34" charset="-122"/>
              </a:rPr>
              <a:t>（</a:t>
            </a:r>
            <a:r>
              <a:rPr lang="en-US" altLang="zh-CN" sz="1100" b="1" dirty="0">
                <a:solidFill>
                  <a:srgbClr val="1D1D1A"/>
                </a:solidFill>
                <a:latin typeface="微软雅黑" panose="020B0503020204020204" pitchFamily="34" charset="-122"/>
              </a:rPr>
              <a:t>Fusion Engine</a:t>
            </a:r>
            <a:r>
              <a:rPr lang="zh-CN" altLang="en-US" sz="1100" b="1" dirty="0">
                <a:solidFill>
                  <a:srgbClr val="1D1D1A"/>
                </a:solidFill>
                <a:latin typeface="微软雅黑" panose="020B0503020204020204" pitchFamily="34" charset="-122"/>
              </a:rPr>
              <a:t>）：</a:t>
            </a:r>
            <a:endParaRPr lang="en-US" altLang="zh-CN" sz="1100" b="1"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zh-CN" altLang="en-US" sz="1000" dirty="0">
                <a:solidFill>
                  <a:srgbClr val="1D1D1A"/>
                </a:solidFill>
                <a:latin typeface="微软雅黑" panose="020B0503020204020204" pitchFamily="34" charset="-122"/>
              </a:rPr>
              <a:t>为了业务的编排，抽象出执行引擎</a:t>
            </a:r>
            <a:r>
              <a:rPr lang="en-US" altLang="zh-CN" sz="1000" dirty="0">
                <a:solidFill>
                  <a:srgbClr val="1D1D1A"/>
                </a:solidFill>
                <a:latin typeface="微软雅黑" panose="020B0503020204020204" pitchFamily="34" charset="-122"/>
              </a:rPr>
              <a:t>FE</a:t>
            </a:r>
            <a:r>
              <a:rPr lang="zh-CN" altLang="en-US" sz="1000" dirty="0">
                <a:solidFill>
                  <a:srgbClr val="1D1D1A"/>
                </a:solidFill>
                <a:latin typeface="微软雅黑" panose="020B0503020204020204" pitchFamily="34" charset="-122"/>
              </a:rPr>
              <a:t>。它是一个逻辑概念，里面分三个部件：控制引擎、计算引擎、</a:t>
            </a:r>
            <a:r>
              <a:rPr lang="en-US" altLang="zh-CN" sz="1000" dirty="0">
                <a:solidFill>
                  <a:srgbClr val="1D1D1A"/>
                </a:solidFill>
                <a:latin typeface="微软雅黑" panose="020B0503020204020204" pitchFamily="34" charset="-122"/>
              </a:rPr>
              <a:t>IO</a:t>
            </a:r>
            <a:r>
              <a:rPr lang="zh-CN" altLang="en-US" sz="1000" dirty="0">
                <a:solidFill>
                  <a:srgbClr val="1D1D1A"/>
                </a:solidFill>
                <a:latin typeface="微软雅黑" panose="020B0503020204020204" pitchFamily="34" charset="-122"/>
              </a:rPr>
              <a:t>引擎。每个部件中都包含有算子库。</a:t>
            </a:r>
          </a:p>
          <a:p>
            <a:pPr defTabSz="914400" fontAlgn="base">
              <a:spcAft>
                <a:spcPct val="0"/>
              </a:spcAft>
              <a:buSzPct val="60000"/>
            </a:pPr>
            <a:endParaRPr lang="en-US" altLang="zh-CN" sz="800"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en-US" altLang="zh-CN" sz="1000" dirty="0">
                <a:solidFill>
                  <a:srgbClr val="1D1D1A"/>
                </a:solidFill>
                <a:latin typeface="微软雅黑" panose="020B0503020204020204" pitchFamily="34" charset="-122"/>
              </a:rPr>
              <a:t>FE</a:t>
            </a:r>
            <a:r>
              <a:rPr lang="zh-CN" altLang="en-US" sz="1000" dirty="0">
                <a:solidFill>
                  <a:srgbClr val="1D1D1A"/>
                </a:solidFill>
                <a:latin typeface="微软雅黑" panose="020B0503020204020204" pitchFamily="34" charset="-122"/>
              </a:rPr>
              <a:t>定位于</a:t>
            </a:r>
            <a:r>
              <a:rPr lang="en-US" altLang="zh-CN" sz="1000" dirty="0">
                <a:solidFill>
                  <a:srgbClr val="1D1D1A"/>
                </a:solidFill>
                <a:latin typeface="微软雅黑" panose="020B0503020204020204" pitchFamily="34" charset="-122"/>
              </a:rPr>
              <a:t>AI Core</a:t>
            </a:r>
            <a:r>
              <a:rPr lang="zh-CN" altLang="en-US" sz="1000" dirty="0">
                <a:solidFill>
                  <a:srgbClr val="1D1D1A"/>
                </a:solidFill>
                <a:latin typeface="微软雅黑" panose="020B0503020204020204" pitchFamily="34" charset="-122"/>
              </a:rPr>
              <a:t>的数据引擎，它提供图的优化分析、管理算子融合规则、算子融合功能、算子信息库管理、使能自定义算子等功能，提供如下功能：</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微软雅黑" panose="020B0503020204020204" pitchFamily="34" charset="-122"/>
              </a:rPr>
              <a:t>接口管理层</a:t>
            </a:r>
            <a:r>
              <a:rPr lang="zh-CN" altLang="en-US" sz="1000" dirty="0">
                <a:solidFill>
                  <a:srgbClr val="1D1D1A"/>
                </a:solidFill>
                <a:latin typeface="微软雅黑" panose="020B0503020204020204" pitchFamily="34" charset="-122"/>
              </a:rPr>
              <a:t>：对</a:t>
            </a:r>
            <a:r>
              <a:rPr lang="en-US" altLang="zh-CN" sz="1000" dirty="0">
                <a:solidFill>
                  <a:srgbClr val="1D1D1A"/>
                </a:solidFill>
                <a:latin typeface="微软雅黑" panose="020B0503020204020204" pitchFamily="34" charset="-122"/>
              </a:rPr>
              <a:t>GE</a:t>
            </a:r>
            <a:r>
              <a:rPr lang="zh-CN" altLang="en-US" sz="1000" dirty="0">
                <a:solidFill>
                  <a:srgbClr val="1D1D1A"/>
                </a:solidFill>
                <a:latin typeface="微软雅黑" panose="020B0503020204020204" pitchFamily="34" charset="-122"/>
              </a:rPr>
              <a:t>提供了算子管理，优化管理，</a:t>
            </a:r>
            <a:r>
              <a:rPr lang="en-US" altLang="zh-CN" sz="1000" dirty="0">
                <a:solidFill>
                  <a:srgbClr val="1D1D1A"/>
                </a:solidFill>
                <a:latin typeface="微软雅黑" panose="020B0503020204020204" pitchFamily="34" charset="-122"/>
              </a:rPr>
              <a:t>task</a:t>
            </a:r>
            <a:r>
              <a:rPr lang="zh-CN" altLang="en-US" sz="1000" dirty="0">
                <a:solidFill>
                  <a:srgbClr val="1D1D1A"/>
                </a:solidFill>
                <a:latin typeface="微软雅黑" panose="020B0503020204020204" pitchFamily="34" charset="-122"/>
              </a:rPr>
              <a:t>生成等接口；</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微软雅黑" panose="020B0503020204020204" pitchFamily="34" charset="-122"/>
              </a:rPr>
              <a:t>量化部署优化模块</a:t>
            </a:r>
            <a:r>
              <a:rPr lang="zh-CN" altLang="en-US" sz="1000" dirty="0">
                <a:solidFill>
                  <a:srgbClr val="1D1D1A"/>
                </a:solidFill>
                <a:latin typeface="微软雅黑" panose="020B0503020204020204" pitchFamily="34" charset="-122"/>
              </a:rPr>
              <a:t>：提供</a:t>
            </a:r>
            <a:r>
              <a:rPr lang="en-US" altLang="zh-CN" sz="1000" dirty="0">
                <a:solidFill>
                  <a:srgbClr val="1D1D1A"/>
                </a:solidFill>
                <a:latin typeface="微软雅黑" panose="020B0503020204020204" pitchFamily="34" charset="-122"/>
              </a:rPr>
              <a:t>INT8</a:t>
            </a:r>
            <a:r>
              <a:rPr lang="zh-CN" altLang="en-US" sz="1000" dirty="0">
                <a:solidFill>
                  <a:srgbClr val="1D1D1A"/>
                </a:solidFill>
                <a:latin typeface="微软雅黑" panose="020B0503020204020204" pitchFamily="34" charset="-122"/>
              </a:rPr>
              <a:t>量化的部署优化，辅助量化工具完成对图的</a:t>
            </a:r>
            <a:r>
              <a:rPr lang="en-US" altLang="zh-CN" sz="1000" dirty="0">
                <a:solidFill>
                  <a:srgbClr val="1D1D1A"/>
                </a:solidFill>
                <a:latin typeface="微软雅黑" panose="020B0503020204020204" pitchFamily="34" charset="-122"/>
              </a:rPr>
              <a:t>INT8</a:t>
            </a:r>
            <a:r>
              <a:rPr lang="zh-CN" altLang="en-US" sz="1000" dirty="0">
                <a:solidFill>
                  <a:srgbClr val="1D1D1A"/>
                </a:solidFill>
                <a:latin typeface="微软雅黑" panose="020B0503020204020204" pitchFamily="34" charset="-122"/>
              </a:rPr>
              <a:t>量化处理；</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微软雅黑" panose="020B0503020204020204" pitchFamily="34" charset="-122"/>
              </a:rPr>
              <a:t>原图优化模块</a:t>
            </a:r>
            <a:r>
              <a:rPr lang="zh-CN" altLang="en-US" sz="1000" dirty="0">
                <a:solidFill>
                  <a:srgbClr val="1D1D1A"/>
                </a:solidFill>
                <a:latin typeface="微软雅黑" panose="020B0503020204020204" pitchFamily="34" charset="-122"/>
              </a:rPr>
              <a:t>：提供对整图的图融合处理；</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微软雅黑" panose="020B0503020204020204" pitchFamily="34" charset="-122"/>
              </a:rPr>
              <a:t>算子选择模块</a:t>
            </a:r>
            <a:r>
              <a:rPr lang="zh-CN" altLang="en-US" sz="1000" dirty="0">
                <a:solidFill>
                  <a:srgbClr val="1D1D1A"/>
                </a:solidFill>
                <a:latin typeface="微软雅黑" panose="020B0503020204020204" pitchFamily="34" charset="-122"/>
              </a:rPr>
              <a:t>：提供了对图上各节点优先选择</a:t>
            </a:r>
            <a:r>
              <a:rPr lang="en-US" altLang="zh-CN" sz="1000" dirty="0" err="1">
                <a:solidFill>
                  <a:srgbClr val="1D1D1A"/>
                </a:solidFill>
                <a:latin typeface="微软雅黑" panose="020B0503020204020204" pitchFamily="34" charset="-122"/>
              </a:rPr>
              <a:t>aicore</a:t>
            </a:r>
            <a:r>
              <a:rPr lang="zh-CN" altLang="en-US" sz="1000" dirty="0">
                <a:solidFill>
                  <a:srgbClr val="1D1D1A"/>
                </a:solidFill>
                <a:latin typeface="微软雅黑" panose="020B0503020204020204" pitchFamily="34" charset="-122"/>
              </a:rPr>
              <a:t>算子实现；</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微软雅黑" panose="020B0503020204020204" pitchFamily="34" charset="-122"/>
              </a:rPr>
              <a:t>Format</a:t>
            </a:r>
            <a:r>
              <a:rPr lang="zh-CN" altLang="en-US" sz="1000" b="1" dirty="0">
                <a:solidFill>
                  <a:srgbClr val="1D1D1A"/>
                </a:solidFill>
                <a:latin typeface="微软雅黑" panose="020B0503020204020204" pitchFamily="34" charset="-122"/>
              </a:rPr>
              <a:t>转换模块</a:t>
            </a:r>
            <a:r>
              <a:rPr lang="zh-CN" altLang="en-US" sz="1000" dirty="0">
                <a:solidFill>
                  <a:srgbClr val="1D1D1A"/>
                </a:solidFill>
                <a:latin typeface="微软雅黑" panose="020B0503020204020204" pitchFamily="34" charset="-122"/>
              </a:rPr>
              <a:t>：提供了选择</a:t>
            </a:r>
            <a:r>
              <a:rPr lang="en-US" altLang="zh-CN" sz="1000" dirty="0">
                <a:solidFill>
                  <a:srgbClr val="1D1D1A"/>
                </a:solidFill>
                <a:latin typeface="微软雅黑" panose="020B0503020204020204" pitchFamily="34" charset="-122"/>
              </a:rPr>
              <a:t>D</a:t>
            </a:r>
            <a:r>
              <a:rPr lang="zh-CN" altLang="en-US" sz="1000" dirty="0">
                <a:solidFill>
                  <a:srgbClr val="1D1D1A"/>
                </a:solidFill>
                <a:latin typeface="微软雅黑" panose="020B0503020204020204" pitchFamily="34" charset="-122"/>
              </a:rPr>
              <a:t>芯片下算子实现支持的</a:t>
            </a:r>
            <a:r>
              <a:rPr lang="en-US" altLang="zh-CN" sz="1000" dirty="0">
                <a:solidFill>
                  <a:srgbClr val="1D1D1A"/>
                </a:solidFill>
                <a:latin typeface="微软雅黑" panose="020B0503020204020204" pitchFamily="34" charset="-122"/>
              </a:rPr>
              <a:t>format</a:t>
            </a:r>
            <a:r>
              <a:rPr lang="zh-CN" altLang="en-US" sz="1000" dirty="0">
                <a:solidFill>
                  <a:srgbClr val="1D1D1A"/>
                </a:solidFill>
                <a:latin typeface="微软雅黑" panose="020B0503020204020204" pitchFamily="34" charset="-122"/>
              </a:rPr>
              <a:t>和插入转换</a:t>
            </a:r>
            <a:r>
              <a:rPr lang="en-US" altLang="zh-CN" sz="1000" dirty="0">
                <a:solidFill>
                  <a:srgbClr val="1D1D1A"/>
                </a:solidFill>
                <a:latin typeface="微软雅黑" panose="020B0503020204020204" pitchFamily="34" charset="-122"/>
              </a:rPr>
              <a:t>op</a:t>
            </a:r>
            <a:r>
              <a:rPr lang="zh-CN" altLang="en-US" sz="1000" dirty="0">
                <a:solidFill>
                  <a:srgbClr val="1D1D1A"/>
                </a:solidFill>
                <a:latin typeface="微软雅黑" panose="020B0503020204020204" pitchFamily="34" charset="-122"/>
              </a:rPr>
              <a:t>的功能；</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微软雅黑" panose="020B0503020204020204" pitchFamily="34" charset="-122"/>
              </a:rPr>
              <a:t>子图优化模块</a:t>
            </a:r>
            <a:r>
              <a:rPr lang="zh-CN" altLang="en-US" sz="1000" dirty="0">
                <a:solidFill>
                  <a:srgbClr val="1D1D1A"/>
                </a:solidFill>
                <a:latin typeface="微软雅黑" panose="020B0503020204020204" pitchFamily="34" charset="-122"/>
              </a:rPr>
              <a:t>： 对</a:t>
            </a:r>
            <a:r>
              <a:rPr lang="en-US" altLang="zh-CN" sz="1000" dirty="0">
                <a:solidFill>
                  <a:srgbClr val="1D1D1A"/>
                </a:solidFill>
                <a:latin typeface="微软雅黑" panose="020B0503020204020204" pitchFamily="34" charset="-122"/>
              </a:rPr>
              <a:t>GE</a:t>
            </a:r>
            <a:r>
              <a:rPr lang="zh-CN" altLang="en-US" sz="1000" dirty="0">
                <a:solidFill>
                  <a:srgbClr val="1D1D1A"/>
                </a:solidFill>
                <a:latin typeface="微软雅黑" panose="020B0503020204020204" pitchFamily="34" charset="-122"/>
              </a:rPr>
              <a:t>拆分的</a:t>
            </a:r>
            <a:r>
              <a:rPr lang="en-US" altLang="zh-CN" sz="1000" dirty="0" err="1">
                <a:solidFill>
                  <a:srgbClr val="1D1D1A"/>
                </a:solidFill>
                <a:latin typeface="微软雅黑" panose="020B0503020204020204" pitchFamily="34" charset="-122"/>
              </a:rPr>
              <a:t>aicore</a:t>
            </a:r>
            <a:r>
              <a:rPr lang="zh-CN" altLang="en-US" sz="1000" dirty="0">
                <a:solidFill>
                  <a:srgbClr val="1D1D1A"/>
                </a:solidFill>
                <a:latin typeface="微软雅黑" panose="020B0503020204020204" pitchFamily="34" charset="-122"/>
              </a:rPr>
              <a:t>引擎子图进行优化处理；</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微软雅黑" panose="020B0503020204020204" pitchFamily="34" charset="-122"/>
              </a:rPr>
              <a:t>L2 buffer/cache</a:t>
            </a:r>
            <a:r>
              <a:rPr lang="zh-CN" altLang="en-US" sz="1000" b="1" dirty="0">
                <a:solidFill>
                  <a:srgbClr val="1D1D1A"/>
                </a:solidFill>
                <a:latin typeface="微软雅黑" panose="020B0503020204020204" pitchFamily="34" charset="-122"/>
              </a:rPr>
              <a:t>优化模块</a:t>
            </a:r>
            <a:r>
              <a:rPr lang="zh-CN" altLang="en-US" sz="1000" dirty="0">
                <a:solidFill>
                  <a:srgbClr val="1D1D1A"/>
                </a:solidFill>
                <a:latin typeface="微软雅黑" panose="020B0503020204020204" pitchFamily="34" charset="-122"/>
              </a:rPr>
              <a:t>：对图上算子进行</a:t>
            </a:r>
            <a:r>
              <a:rPr lang="en-US" altLang="zh-CN" sz="1000" dirty="0">
                <a:solidFill>
                  <a:srgbClr val="1D1D1A"/>
                </a:solidFill>
                <a:latin typeface="微软雅黑" panose="020B0503020204020204" pitchFamily="34" charset="-122"/>
              </a:rPr>
              <a:t>L2 buffer/cache</a:t>
            </a:r>
            <a:r>
              <a:rPr lang="zh-CN" altLang="en-US" sz="1000" dirty="0">
                <a:solidFill>
                  <a:srgbClr val="1D1D1A"/>
                </a:solidFill>
                <a:latin typeface="微软雅黑" panose="020B0503020204020204" pitchFamily="34" charset="-122"/>
              </a:rPr>
              <a:t>的优化处理；</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微软雅黑" panose="020B0503020204020204" pitchFamily="34" charset="-122"/>
              </a:rPr>
              <a:t>Task</a:t>
            </a:r>
            <a:r>
              <a:rPr lang="zh-CN" altLang="en-US" sz="1000" b="1" dirty="0">
                <a:solidFill>
                  <a:srgbClr val="1D1D1A"/>
                </a:solidFill>
                <a:latin typeface="微软雅黑" panose="020B0503020204020204" pitchFamily="34" charset="-122"/>
              </a:rPr>
              <a:t>生成模块</a:t>
            </a:r>
            <a:r>
              <a:rPr lang="zh-CN" altLang="en-US" sz="1000" dirty="0">
                <a:solidFill>
                  <a:srgbClr val="1D1D1A"/>
                </a:solidFill>
                <a:latin typeface="微软雅黑" panose="020B0503020204020204" pitchFamily="34" charset="-122"/>
              </a:rPr>
              <a:t>：提供了生成</a:t>
            </a:r>
            <a:r>
              <a:rPr lang="en-US" altLang="zh-CN" sz="1000" dirty="0" err="1">
                <a:solidFill>
                  <a:srgbClr val="1D1D1A"/>
                </a:solidFill>
                <a:latin typeface="微软雅黑" panose="020B0503020204020204" pitchFamily="34" charset="-122"/>
              </a:rPr>
              <a:t>taskinfo</a:t>
            </a:r>
            <a:r>
              <a:rPr lang="zh-CN" altLang="en-US" sz="1000" dirty="0">
                <a:solidFill>
                  <a:srgbClr val="1D1D1A"/>
                </a:solidFill>
                <a:latin typeface="微软雅黑" panose="020B0503020204020204" pitchFamily="34" charset="-122"/>
              </a:rPr>
              <a:t>的功能；</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微软雅黑" panose="020B0503020204020204" pitchFamily="34" charset="-122"/>
              </a:rPr>
              <a:t>算子适配层</a:t>
            </a:r>
            <a:r>
              <a:rPr lang="zh-CN" altLang="en-US" sz="1000" dirty="0">
                <a:solidFill>
                  <a:srgbClr val="1D1D1A"/>
                </a:solidFill>
                <a:latin typeface="微软雅黑" panose="020B0503020204020204" pitchFamily="34" charset="-122"/>
              </a:rPr>
              <a:t>：提供了适配</a:t>
            </a:r>
            <a:r>
              <a:rPr lang="en-US" altLang="zh-CN" sz="1000" dirty="0">
                <a:solidFill>
                  <a:srgbClr val="1D1D1A"/>
                </a:solidFill>
                <a:latin typeface="微软雅黑" panose="020B0503020204020204" pitchFamily="34" charset="-122"/>
              </a:rPr>
              <a:t>TBE</a:t>
            </a:r>
            <a:r>
              <a:rPr lang="zh-CN" altLang="en-US" sz="1000" dirty="0">
                <a:solidFill>
                  <a:srgbClr val="1D1D1A"/>
                </a:solidFill>
                <a:latin typeface="微软雅黑" panose="020B0503020204020204" pitchFamily="34" charset="-122"/>
              </a:rPr>
              <a:t>算子，自定义算子的功能；</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微软雅黑" panose="020B0503020204020204" pitchFamily="34" charset="-122"/>
              </a:rPr>
              <a:t>规则库</a:t>
            </a:r>
            <a:r>
              <a:rPr lang="zh-CN" altLang="en-US" sz="1000" dirty="0">
                <a:solidFill>
                  <a:srgbClr val="1D1D1A"/>
                </a:solidFill>
                <a:latin typeface="微软雅黑" panose="020B0503020204020204" pitchFamily="34" charset="-122"/>
              </a:rPr>
              <a:t>：提供了融合的规则列表；</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微软雅黑" panose="020B0503020204020204" pitchFamily="34" charset="-122"/>
              </a:rPr>
              <a:t>算子信息库</a:t>
            </a:r>
            <a:r>
              <a:rPr lang="zh-CN" altLang="en-US" sz="1000" dirty="0">
                <a:solidFill>
                  <a:srgbClr val="1D1D1A"/>
                </a:solidFill>
                <a:latin typeface="微软雅黑" panose="020B0503020204020204" pitchFamily="34" charset="-122"/>
              </a:rPr>
              <a:t>：提供了算子实现的信息库文件列表。</a:t>
            </a:r>
          </a:p>
        </p:txBody>
      </p:sp>
      <p:sp>
        <p:nvSpPr>
          <p:cNvPr id="5" name="矩形 4"/>
          <p:cNvSpPr/>
          <p:nvPr/>
        </p:nvSpPr>
        <p:spPr>
          <a:xfrm>
            <a:off x="868366" y="4742865"/>
            <a:ext cx="5190065" cy="1038746"/>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a:solidFill>
                  <a:srgbClr val="1D1D1A"/>
                </a:solidFill>
                <a:latin typeface="微软雅黑" panose="020B0503020204020204" pitchFamily="34" charset="-122"/>
              </a:rPr>
              <a:t>FE</a:t>
            </a:r>
            <a:r>
              <a:rPr lang="zh-CN" altLang="en-US" sz="1100" b="1">
                <a:solidFill>
                  <a:srgbClr val="1D1D1A"/>
                </a:solidFill>
                <a:latin typeface="微软雅黑" panose="020B0503020204020204" pitchFamily="34" charset="-122"/>
              </a:rPr>
              <a:t>的功能框架，从业务层次上划分，可以分为三层：</a:t>
            </a:r>
            <a:endParaRPr lang="en-US" altLang="zh-CN" sz="1100" b="1" dirty="0">
              <a:solidFill>
                <a:srgbClr val="1D1D1A"/>
              </a:solidFill>
              <a:latin typeface="微软雅黑" panose="020B0503020204020204" pitchFamily="34" charset="-122"/>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微软雅黑" panose="020B0503020204020204" pitchFamily="34" charset="-122"/>
              </a:rPr>
              <a:t>上层是接口层，对外提供各种接口；</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微软雅黑" panose="020B0503020204020204" pitchFamily="34" charset="-122"/>
              </a:rPr>
              <a:t>中间是业务层，主要是两块功能：图优化和</a:t>
            </a:r>
            <a:r>
              <a:rPr lang="en-US" altLang="zh-CN" sz="1000">
                <a:solidFill>
                  <a:srgbClr val="1D1D1A"/>
                </a:solidFill>
                <a:latin typeface="微软雅黑" panose="020B0503020204020204" pitchFamily="34" charset="-122"/>
              </a:rPr>
              <a:t>Task</a:t>
            </a:r>
            <a:r>
              <a:rPr lang="zh-CN" altLang="en-US" sz="1000">
                <a:solidFill>
                  <a:srgbClr val="1D1D1A"/>
                </a:solidFill>
                <a:latin typeface="微软雅黑" panose="020B0503020204020204" pitchFamily="34" charset="-122"/>
              </a:rPr>
              <a:t>生成；</a:t>
            </a: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微软雅黑" panose="020B0503020204020204" pitchFamily="34" charset="-122"/>
              </a:rPr>
              <a:t>底层是数据层，维护着计算引擎信息、融合规则信息和算子信息库；</a:t>
            </a:r>
          </a:p>
        </p:txBody>
      </p:sp>
    </p:spTree>
    <p:extLst>
      <p:ext uri="{BB962C8B-B14F-4D97-AF65-F5344CB8AC3E}">
        <p14:creationId xmlns:p14="http://schemas.microsoft.com/office/powerpoint/2010/main" val="380325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286794"/>
            <a:ext cx="10740640" cy="993400"/>
          </a:xfrm>
        </p:spPr>
        <p:txBody>
          <a:bodyPr>
            <a:normAutofit/>
          </a:bodyPr>
          <a:lstStyle/>
          <a:p>
            <a:r>
              <a:rPr lang="en-US" altLang="zh-CN" b="1" dirty="0">
                <a:solidFill>
                  <a:srgbClr val="990000"/>
                </a:solidFill>
              </a:rPr>
              <a:t>CANN</a:t>
            </a:r>
            <a:r>
              <a:rPr lang="zh-CN" altLang="en-US" b="1" dirty="0">
                <a:solidFill>
                  <a:srgbClr val="990000"/>
                </a:solidFill>
              </a:rPr>
              <a:t>平台 </a:t>
            </a:r>
            <a:r>
              <a:rPr lang="en-US" altLang="zh-CN" b="1" dirty="0">
                <a:solidFill>
                  <a:srgbClr val="990000"/>
                </a:solidFill>
              </a:rPr>
              <a:t>—— </a:t>
            </a:r>
            <a:r>
              <a:rPr lang="zh-CN" altLang="en-US" b="1" dirty="0">
                <a:solidFill>
                  <a:srgbClr val="990000"/>
                </a:solidFill>
              </a:rPr>
              <a:t>自定义算子开发工具</a:t>
            </a:r>
            <a:r>
              <a:rPr lang="en-US" altLang="zh-CN" b="1" dirty="0">
                <a:solidFill>
                  <a:srgbClr val="990000"/>
                </a:solidFill>
              </a:rPr>
              <a:t>TBE</a:t>
            </a:r>
            <a:endParaRPr lang="en-US" b="1" dirty="0">
              <a:solidFill>
                <a:srgbClr val="990000"/>
              </a:solidFill>
            </a:endParaRPr>
          </a:p>
        </p:txBody>
      </p:sp>
      <p:sp>
        <p:nvSpPr>
          <p:cNvPr id="4" name="矩形 3"/>
          <p:cNvSpPr/>
          <p:nvPr/>
        </p:nvSpPr>
        <p:spPr>
          <a:xfrm>
            <a:off x="2687389" y="1972549"/>
            <a:ext cx="3420553" cy="4247317"/>
          </a:xfrm>
          <a:prstGeom prst="rect">
            <a:avLst/>
          </a:prstGeom>
        </p:spPr>
        <p:txBody>
          <a:bodyPr wrap="square">
            <a:spAutoFit/>
          </a:bodyPr>
          <a:lstStyle/>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a:solidFill>
                  <a:srgbClr val="1D1D1A"/>
                </a:solidFill>
                <a:latin typeface="微软雅黑" panose="020B0503020204020204" pitchFamily="34" charset="-122"/>
              </a:rPr>
              <a:t>前端框架：</a:t>
            </a:r>
            <a:r>
              <a:rPr lang="zh-CN" altLang="en-US" sz="1000">
                <a:solidFill>
                  <a:srgbClr val="1D1D1A"/>
                </a:solidFill>
                <a:latin typeface="微软雅黑" panose="020B0503020204020204" pitchFamily="34" charset="-122"/>
              </a:rPr>
              <a:t>包含第三方开源框架</a:t>
            </a:r>
            <a:r>
              <a:rPr lang="en-US" altLang="zh-CN" sz="1000">
                <a:solidFill>
                  <a:srgbClr val="1D1D1A"/>
                </a:solidFill>
                <a:latin typeface="微软雅黑" panose="020B0503020204020204" pitchFamily="34" charset="-122"/>
              </a:rPr>
              <a:t>Tensorflow</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Caffe</a:t>
            </a:r>
            <a:r>
              <a:rPr lang="zh-CN" altLang="en-US" sz="1000">
                <a:solidFill>
                  <a:srgbClr val="1D1D1A"/>
                </a:solidFill>
                <a:latin typeface="微软雅黑" panose="020B0503020204020204" pitchFamily="34" charset="-122"/>
              </a:rPr>
              <a:t>。</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a:solidFill>
                  <a:srgbClr val="1D1D1A"/>
                </a:solidFill>
                <a:latin typeface="微软雅黑" panose="020B0503020204020204" pitchFamily="34" charset="-122"/>
              </a:rPr>
              <a:t>图引擎（</a:t>
            </a:r>
            <a:r>
              <a:rPr lang="en-US" altLang="zh-CN" sz="1000" b="1">
                <a:solidFill>
                  <a:srgbClr val="1D1D1A"/>
                </a:solidFill>
                <a:latin typeface="微软雅黑" panose="020B0503020204020204" pitchFamily="34" charset="-122"/>
              </a:rPr>
              <a:t>Graph Engine</a:t>
            </a:r>
            <a:r>
              <a:rPr lang="zh-CN" altLang="en-US" sz="1000" b="1">
                <a:solidFill>
                  <a:srgbClr val="1D1D1A"/>
                </a:solidFill>
                <a:latin typeface="微软雅黑" panose="020B0503020204020204" pitchFamily="34" charset="-122"/>
              </a:rPr>
              <a:t>：</a:t>
            </a:r>
            <a:r>
              <a:rPr lang="en-US" altLang="zh-CN" sz="1000" b="1">
                <a:solidFill>
                  <a:srgbClr val="1D1D1A"/>
                </a:solidFill>
                <a:latin typeface="微软雅黑" panose="020B0503020204020204" pitchFamily="34" charset="-122"/>
              </a:rPr>
              <a:t>GE)</a:t>
            </a:r>
            <a:r>
              <a:rPr lang="zh-CN" altLang="en-US" sz="1000" b="1">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是基于昇腾</a:t>
            </a:r>
            <a:r>
              <a:rPr lang="en-US" altLang="zh-CN" sz="1000">
                <a:solidFill>
                  <a:srgbClr val="1D1D1A"/>
                </a:solidFill>
                <a:latin typeface="微软雅黑" panose="020B0503020204020204" pitchFamily="34" charset="-122"/>
              </a:rPr>
              <a:t>AI</a:t>
            </a:r>
            <a:r>
              <a:rPr lang="zh-CN" altLang="en-US" sz="1000">
                <a:solidFill>
                  <a:srgbClr val="1D1D1A"/>
                </a:solidFill>
                <a:latin typeface="微软雅黑" panose="020B0503020204020204" pitchFamily="34" charset="-122"/>
              </a:rPr>
              <a:t>处理器软件栈对不同的机器学习框架提供统一的</a:t>
            </a:r>
            <a:r>
              <a:rPr lang="en-US" altLang="zh-CN" sz="1000">
                <a:solidFill>
                  <a:srgbClr val="1D1D1A"/>
                </a:solidFill>
                <a:latin typeface="微软雅黑" panose="020B0503020204020204" pitchFamily="34" charset="-122"/>
              </a:rPr>
              <a:t>IR</a:t>
            </a:r>
            <a:r>
              <a:rPr lang="zh-CN" altLang="en-US" sz="1000">
                <a:solidFill>
                  <a:srgbClr val="1D1D1A"/>
                </a:solidFill>
                <a:latin typeface="微软雅黑" panose="020B0503020204020204" pitchFamily="34" charset="-122"/>
              </a:rPr>
              <a:t>接口，对接上层网络模型框架，例如</a:t>
            </a:r>
            <a:r>
              <a:rPr lang="en-US" altLang="zh-CN" sz="1000">
                <a:solidFill>
                  <a:srgbClr val="1D1D1A"/>
                </a:solidFill>
                <a:latin typeface="微软雅黑" panose="020B0503020204020204" pitchFamily="34" charset="-122"/>
              </a:rPr>
              <a:t>Tensorflow</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Caffe</a:t>
            </a:r>
            <a:r>
              <a:rPr lang="zh-CN" altLang="en-US" sz="1000">
                <a:solidFill>
                  <a:srgbClr val="1D1D1A"/>
                </a:solidFill>
                <a:latin typeface="微软雅黑" panose="020B0503020204020204" pitchFamily="34" charset="-122"/>
              </a:rPr>
              <a:t>。主要功能包括图准备、图拆分、图优化、图编译、图加载、图执行和图管理等（此处图指网络模型拓扑图）。</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a:solidFill>
                  <a:srgbClr val="1D1D1A"/>
                </a:solidFill>
                <a:latin typeface="微软雅黑" panose="020B0503020204020204" pitchFamily="34" charset="-122"/>
              </a:rPr>
              <a:t>融合引擎（</a:t>
            </a:r>
            <a:r>
              <a:rPr lang="en-US" altLang="zh-CN" sz="1000" b="1">
                <a:solidFill>
                  <a:srgbClr val="1D1D1A"/>
                </a:solidFill>
                <a:latin typeface="微软雅黑" panose="020B0503020204020204" pitchFamily="34" charset="-122"/>
              </a:rPr>
              <a:t>Fusion Engine</a:t>
            </a:r>
            <a:r>
              <a:rPr lang="zh-CN" altLang="en-US" sz="1000" b="1">
                <a:solidFill>
                  <a:srgbClr val="1D1D1A"/>
                </a:solidFill>
                <a:latin typeface="微软雅黑" panose="020B0503020204020204" pitchFamily="34" charset="-122"/>
              </a:rPr>
              <a:t>：</a:t>
            </a:r>
            <a:r>
              <a:rPr lang="en-US" altLang="zh-CN" sz="1000" b="1">
                <a:solidFill>
                  <a:srgbClr val="1D1D1A"/>
                </a:solidFill>
                <a:latin typeface="微软雅黑" panose="020B0503020204020204" pitchFamily="34" charset="-122"/>
              </a:rPr>
              <a:t>FE</a:t>
            </a:r>
            <a:r>
              <a:rPr lang="zh-CN" altLang="en-US" sz="1000" b="1">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负责对接</a:t>
            </a:r>
            <a:r>
              <a:rPr lang="en-US" altLang="zh-CN" sz="1000">
                <a:solidFill>
                  <a:srgbClr val="1D1D1A"/>
                </a:solidFill>
                <a:latin typeface="微软雅黑" panose="020B0503020204020204" pitchFamily="34" charset="-122"/>
              </a:rPr>
              <a:t>GE</a:t>
            </a:r>
            <a:r>
              <a:rPr lang="zh-CN" altLang="en-US" sz="1000">
                <a:solidFill>
                  <a:srgbClr val="1D1D1A"/>
                </a:solidFill>
                <a:latin typeface="微软雅黑" panose="020B0503020204020204" pitchFamily="34" charset="-122"/>
              </a:rPr>
              <a:t>和</a:t>
            </a:r>
            <a:r>
              <a:rPr lang="en-US" altLang="zh-CN" sz="1000">
                <a:solidFill>
                  <a:srgbClr val="1D1D1A"/>
                </a:solidFill>
                <a:latin typeface="微软雅黑" panose="020B0503020204020204" pitchFamily="34" charset="-122"/>
              </a:rPr>
              <a:t>TBE</a:t>
            </a:r>
            <a:r>
              <a:rPr lang="zh-CN" altLang="en-US" sz="1000">
                <a:solidFill>
                  <a:srgbClr val="1D1D1A"/>
                </a:solidFill>
                <a:latin typeface="微软雅黑" panose="020B0503020204020204" pitchFamily="34" charset="-122"/>
              </a:rPr>
              <a:t>算子，具备算子信息库的加载与管理、融合规则管理、原图融合和子图优化的能力。</a:t>
            </a:r>
            <a:r>
              <a:rPr lang="en-US" altLang="zh-CN" sz="1000">
                <a:solidFill>
                  <a:srgbClr val="1D1D1A"/>
                </a:solidFill>
                <a:latin typeface="微软雅黑" panose="020B0503020204020204" pitchFamily="34" charset="-122"/>
              </a:rPr>
              <a:t>GE</a:t>
            </a:r>
            <a:r>
              <a:rPr lang="zh-CN" altLang="en-US" sz="1000">
                <a:solidFill>
                  <a:srgbClr val="1D1D1A"/>
                </a:solidFill>
                <a:latin typeface="微软雅黑" panose="020B0503020204020204" pitchFamily="34" charset="-122"/>
              </a:rPr>
              <a:t>在子图优化阶段将子图传递给</a:t>
            </a:r>
            <a:r>
              <a:rPr lang="en-US" altLang="zh-CN" sz="1000">
                <a:solidFill>
                  <a:srgbClr val="1D1D1A"/>
                </a:solidFill>
                <a:latin typeface="微软雅黑" panose="020B0503020204020204" pitchFamily="34" charset="-122"/>
              </a:rPr>
              <a:t>FE</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FE</a:t>
            </a:r>
            <a:r>
              <a:rPr lang="zh-CN" altLang="en-US" sz="1000">
                <a:solidFill>
                  <a:srgbClr val="1D1D1A"/>
                </a:solidFill>
                <a:latin typeface="微软雅黑" panose="020B0503020204020204" pitchFamily="34" charset="-122"/>
              </a:rPr>
              <a:t>根据算子信息库以及</a:t>
            </a:r>
            <a:r>
              <a:rPr lang="en-US" altLang="zh-CN" sz="1000">
                <a:solidFill>
                  <a:srgbClr val="1D1D1A"/>
                </a:solidFill>
                <a:latin typeface="微软雅黑" panose="020B0503020204020204" pitchFamily="34" charset="-122"/>
              </a:rPr>
              <a:t>FE</a:t>
            </a:r>
            <a:r>
              <a:rPr lang="zh-CN" altLang="en-US" sz="1000">
                <a:solidFill>
                  <a:srgbClr val="1D1D1A"/>
                </a:solidFill>
                <a:latin typeface="微软雅黑" panose="020B0503020204020204" pitchFamily="34" charset="-122"/>
              </a:rPr>
              <a:t>融合优化进行预编译，例如修改数据类型、插入转换算子等，该子图将再次传递给</a:t>
            </a:r>
            <a:r>
              <a:rPr lang="en-US" altLang="zh-CN" sz="1000">
                <a:solidFill>
                  <a:srgbClr val="1D1D1A"/>
                </a:solidFill>
                <a:latin typeface="微软雅黑" panose="020B0503020204020204" pitchFamily="34" charset="-122"/>
              </a:rPr>
              <a:t>GE</a:t>
            </a:r>
            <a:r>
              <a:rPr lang="zh-CN" altLang="en-US" sz="1000">
                <a:solidFill>
                  <a:srgbClr val="1D1D1A"/>
                </a:solidFill>
                <a:latin typeface="微软雅黑" panose="020B0503020204020204" pitchFamily="34" charset="-122"/>
              </a:rPr>
              <a:t>进行子图合并及子图优化。</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a:solidFill>
                  <a:srgbClr val="1D1D1A"/>
                </a:solidFill>
                <a:latin typeface="微软雅黑" panose="020B0503020204020204" pitchFamily="34" charset="-122"/>
              </a:rPr>
              <a:t>张量加速引擎（</a:t>
            </a:r>
            <a:r>
              <a:rPr lang="en-US" altLang="zh-CN" sz="1000" b="1">
                <a:solidFill>
                  <a:srgbClr val="1D1D1A"/>
                </a:solidFill>
                <a:latin typeface="微软雅黑" panose="020B0503020204020204" pitchFamily="34" charset="-122"/>
              </a:rPr>
              <a:t>TBE</a:t>
            </a:r>
            <a:r>
              <a:rPr lang="zh-CN" altLang="en-US" sz="1000" b="1">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通过</a:t>
            </a:r>
            <a:r>
              <a:rPr lang="en-US" altLang="zh-CN" sz="1000">
                <a:solidFill>
                  <a:srgbClr val="1D1D1A"/>
                </a:solidFill>
                <a:latin typeface="微软雅黑" panose="020B0503020204020204" pitchFamily="34" charset="-122"/>
              </a:rPr>
              <a:t>IR</a:t>
            </a:r>
            <a:r>
              <a:rPr lang="zh-CN" altLang="en-US" sz="1000">
                <a:solidFill>
                  <a:srgbClr val="1D1D1A"/>
                </a:solidFill>
                <a:latin typeface="微软雅黑" panose="020B0503020204020204" pitchFamily="34" charset="-122"/>
              </a:rPr>
              <a:t>定义为</a:t>
            </a:r>
            <a:r>
              <a:rPr lang="en-US" altLang="zh-CN" sz="1000">
                <a:solidFill>
                  <a:srgbClr val="1D1D1A"/>
                </a:solidFill>
                <a:latin typeface="微软雅黑" panose="020B0503020204020204" pitchFamily="34" charset="-122"/>
              </a:rPr>
              <a:t>GE</a:t>
            </a:r>
            <a:r>
              <a:rPr lang="zh-CN" altLang="en-US" sz="1000">
                <a:solidFill>
                  <a:srgbClr val="1D1D1A"/>
                </a:solidFill>
                <a:latin typeface="微软雅黑" panose="020B0503020204020204" pitchFamily="34" charset="-122"/>
              </a:rPr>
              <a:t>的图推导提供必要的算子信息，通过算子信息库和融合规则为</a:t>
            </a:r>
            <a:r>
              <a:rPr lang="en-US" altLang="zh-CN" sz="1000">
                <a:solidFill>
                  <a:srgbClr val="1D1D1A"/>
                </a:solidFill>
                <a:latin typeface="微软雅黑" panose="020B0503020204020204" pitchFamily="34" charset="-122"/>
              </a:rPr>
              <a:t>FE</a:t>
            </a:r>
            <a:r>
              <a:rPr lang="zh-CN" altLang="en-US" sz="1000">
                <a:solidFill>
                  <a:srgbClr val="1D1D1A"/>
                </a:solidFill>
                <a:latin typeface="微软雅黑" panose="020B0503020204020204" pitchFamily="34" charset="-122"/>
              </a:rPr>
              <a:t>提供子图优化信息和</a:t>
            </a:r>
            <a:r>
              <a:rPr lang="en-US" altLang="zh-CN" sz="1000">
                <a:solidFill>
                  <a:srgbClr val="1D1D1A"/>
                </a:solidFill>
                <a:latin typeface="微软雅黑" panose="020B0503020204020204" pitchFamily="34" charset="-122"/>
              </a:rPr>
              <a:t>TBE</a:t>
            </a:r>
            <a:r>
              <a:rPr lang="zh-CN" altLang="en-US" sz="1000">
                <a:solidFill>
                  <a:srgbClr val="1D1D1A"/>
                </a:solidFill>
                <a:latin typeface="微软雅黑" panose="020B0503020204020204" pitchFamily="34" charset="-122"/>
              </a:rPr>
              <a:t>算子调用信息，</a:t>
            </a:r>
            <a:r>
              <a:rPr lang="en-US" altLang="zh-CN" sz="1000">
                <a:solidFill>
                  <a:srgbClr val="1D1D1A"/>
                </a:solidFill>
                <a:latin typeface="微软雅黑" panose="020B0503020204020204" pitchFamily="34" charset="-122"/>
              </a:rPr>
              <a:t>TBE</a:t>
            </a:r>
            <a:r>
              <a:rPr lang="zh-CN" altLang="en-US" sz="1000">
                <a:solidFill>
                  <a:srgbClr val="1D1D1A"/>
                </a:solidFill>
                <a:latin typeface="微软雅黑" panose="020B0503020204020204" pitchFamily="34" charset="-122"/>
              </a:rPr>
              <a:t>生成的二进制对接昇腾</a:t>
            </a:r>
            <a:r>
              <a:rPr lang="en-US" altLang="zh-CN" sz="1000">
                <a:solidFill>
                  <a:srgbClr val="1D1D1A"/>
                </a:solidFill>
                <a:latin typeface="微软雅黑" panose="020B0503020204020204" pitchFamily="34" charset="-122"/>
              </a:rPr>
              <a:t>AI</a:t>
            </a:r>
            <a:r>
              <a:rPr lang="zh-CN" altLang="en-US" sz="1000">
                <a:solidFill>
                  <a:srgbClr val="1D1D1A"/>
                </a:solidFill>
                <a:latin typeface="微软雅黑" panose="020B0503020204020204" pitchFamily="34" charset="-122"/>
              </a:rPr>
              <a:t>处理器，最终生成网络在昇腾</a:t>
            </a:r>
            <a:r>
              <a:rPr lang="en-US" altLang="zh-CN" sz="1000">
                <a:solidFill>
                  <a:srgbClr val="1D1D1A"/>
                </a:solidFill>
                <a:latin typeface="微软雅黑" panose="020B0503020204020204" pitchFamily="34" charset="-122"/>
              </a:rPr>
              <a:t>AI</a:t>
            </a:r>
            <a:r>
              <a:rPr lang="zh-CN" altLang="en-US" sz="1000">
                <a:solidFill>
                  <a:srgbClr val="1D1D1A"/>
                </a:solidFill>
                <a:latin typeface="微软雅黑" panose="020B0503020204020204" pitchFamily="34" charset="-122"/>
              </a:rPr>
              <a:t>处理器上的执行任务。</a:t>
            </a:r>
            <a:endParaRPr lang="en-US" altLang="zh-CN" sz="1000">
              <a:solidFill>
                <a:srgbClr val="1D1D1A"/>
              </a:solidFill>
              <a:latin typeface="微软雅黑" panose="020B0503020204020204" pitchFamily="34" charset="-122"/>
            </a:endParaRPr>
          </a:p>
        </p:txBody>
      </p:sp>
      <p:sp>
        <p:nvSpPr>
          <p:cNvPr id="6" name="矩形 5"/>
          <p:cNvSpPr/>
          <p:nvPr/>
        </p:nvSpPr>
        <p:spPr>
          <a:xfrm>
            <a:off x="660399" y="755120"/>
            <a:ext cx="9643534" cy="654025"/>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a:solidFill>
                  <a:srgbClr val="1D1D1A"/>
                </a:solidFill>
                <a:latin typeface="微软雅黑" panose="020B0503020204020204" pitchFamily="34" charset="-122"/>
              </a:rPr>
              <a:t>TBE (Tensor Boost Engine)</a:t>
            </a:r>
            <a:r>
              <a:rPr lang="zh-CN" altLang="en-US" sz="1100" b="1">
                <a:solidFill>
                  <a:srgbClr val="1D1D1A"/>
                </a:solidFill>
                <a:latin typeface="微软雅黑" panose="020B0503020204020204" pitchFamily="34" charset="-122"/>
              </a:rPr>
              <a:t>：</a:t>
            </a:r>
            <a:endParaRPr lang="en-US" altLang="zh-CN" sz="1100" b="1"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zh-CN" altLang="en-US" sz="1000">
                <a:solidFill>
                  <a:srgbClr val="1D1D1A"/>
                </a:solidFill>
                <a:latin typeface="微软雅黑" panose="020B0503020204020204" pitchFamily="34" charset="-122"/>
              </a:rPr>
              <a:t>提供了基于</a:t>
            </a:r>
            <a:r>
              <a:rPr lang="en-US" altLang="zh-CN" sz="1000">
                <a:solidFill>
                  <a:srgbClr val="1D1D1A"/>
                </a:solidFill>
                <a:latin typeface="微软雅黑" panose="020B0503020204020204" pitchFamily="34" charset="-122"/>
              </a:rPr>
              <a:t>TVM</a:t>
            </a:r>
            <a:r>
              <a:rPr lang="zh-CN" altLang="en-US" sz="1000">
                <a:solidFill>
                  <a:srgbClr val="1D1D1A"/>
                </a:solidFill>
                <a:latin typeface="微软雅黑" panose="020B0503020204020204" pitchFamily="34" charset="-122"/>
              </a:rPr>
              <a:t>框架的自定义算子开发能力，通过</a:t>
            </a:r>
            <a:r>
              <a:rPr lang="en-US" altLang="zh-CN" sz="1000">
                <a:solidFill>
                  <a:srgbClr val="1D1D1A"/>
                </a:solidFill>
                <a:latin typeface="微软雅黑" panose="020B0503020204020204" pitchFamily="34" charset="-122"/>
              </a:rPr>
              <a:t>TBE</a:t>
            </a:r>
            <a:r>
              <a:rPr lang="zh-CN" altLang="en-US" sz="1000">
                <a:solidFill>
                  <a:srgbClr val="1D1D1A"/>
                </a:solidFill>
                <a:latin typeface="微软雅黑" panose="020B0503020204020204" pitchFamily="34" charset="-122"/>
              </a:rPr>
              <a:t>提供的</a:t>
            </a:r>
            <a:r>
              <a:rPr lang="en-US" altLang="zh-CN" sz="1000">
                <a:solidFill>
                  <a:srgbClr val="1D1D1A"/>
                </a:solidFill>
                <a:latin typeface="微软雅黑" panose="020B0503020204020204" pitchFamily="34" charset="-122"/>
              </a:rPr>
              <a:t>API</a:t>
            </a:r>
            <a:r>
              <a:rPr lang="zh-CN" altLang="en-US" sz="1000">
                <a:solidFill>
                  <a:srgbClr val="1D1D1A"/>
                </a:solidFill>
                <a:latin typeface="微软雅黑" panose="020B0503020204020204" pitchFamily="34" charset="-122"/>
              </a:rPr>
              <a:t>和自定义算子编程开发界面可以完成相应神经网络算子的开发。</a:t>
            </a:r>
            <a:endParaRPr lang="en-US" altLang="zh-CN" sz="1000">
              <a:solidFill>
                <a:srgbClr val="1D1D1A"/>
              </a:solidFill>
              <a:latin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0399" y="2037201"/>
            <a:ext cx="1997188" cy="2939584"/>
          </a:xfrm>
          <a:prstGeom prst="rect">
            <a:avLst/>
          </a:prstGeom>
        </p:spPr>
      </p:pic>
      <p:pic>
        <p:nvPicPr>
          <p:cNvPr id="5" name="图片 4"/>
          <p:cNvPicPr>
            <a:picLocks noChangeAspect="1"/>
          </p:cNvPicPr>
          <p:nvPr/>
        </p:nvPicPr>
        <p:blipFill>
          <a:blip r:embed="rId4"/>
          <a:stretch>
            <a:fillRect/>
          </a:stretch>
        </p:blipFill>
        <p:spPr>
          <a:xfrm>
            <a:off x="6415906" y="2037201"/>
            <a:ext cx="2221512" cy="2682581"/>
          </a:xfrm>
          <a:prstGeom prst="rect">
            <a:avLst/>
          </a:prstGeom>
        </p:spPr>
      </p:pic>
      <p:cxnSp>
        <p:nvCxnSpPr>
          <p:cNvPr id="8" name="直接连接符 7"/>
          <p:cNvCxnSpPr/>
          <p:nvPr/>
        </p:nvCxnSpPr>
        <p:spPr>
          <a:xfrm>
            <a:off x="6236383" y="1649288"/>
            <a:ext cx="0" cy="4680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41882" y="1606084"/>
            <a:ext cx="2434221" cy="369332"/>
          </a:xfrm>
          <a:prstGeom prst="rect">
            <a:avLst/>
          </a:prstGeom>
        </p:spPr>
        <p:txBody>
          <a:bodyPr wrap="square">
            <a:spAutoFit/>
          </a:bodyPr>
          <a:lstStyle/>
          <a:p>
            <a:pPr algn="ctr" defTabSz="914400" fontAlgn="base">
              <a:lnSpc>
                <a:spcPct val="150000"/>
              </a:lnSpc>
              <a:spcBef>
                <a:spcPts val="600"/>
              </a:spcBef>
              <a:spcAft>
                <a:spcPct val="0"/>
              </a:spcAft>
              <a:buSzPct val="60000"/>
            </a:pPr>
            <a:r>
              <a:rPr lang="en-US" altLang="zh-CN" sz="1200" b="1">
                <a:solidFill>
                  <a:srgbClr val="1D1D1A"/>
                </a:solidFill>
                <a:latin typeface="微软雅黑" panose="020B0503020204020204" pitchFamily="34" charset="-122"/>
              </a:rPr>
              <a:t>TBE</a:t>
            </a:r>
            <a:r>
              <a:rPr lang="zh-CN" altLang="en-US" sz="1200" b="1">
                <a:solidFill>
                  <a:srgbClr val="1D1D1A"/>
                </a:solidFill>
                <a:latin typeface="微软雅黑" panose="020B0503020204020204" pitchFamily="34" charset="-122"/>
              </a:rPr>
              <a:t>在昇腾软件栈中的逻辑架构</a:t>
            </a:r>
            <a:endParaRPr lang="en-US" altLang="zh-CN" sz="1200">
              <a:solidFill>
                <a:srgbClr val="1D1D1A"/>
              </a:solidFill>
              <a:latin typeface="微软雅黑" panose="020B0503020204020204" pitchFamily="34" charset="-122"/>
            </a:endParaRPr>
          </a:p>
        </p:txBody>
      </p:sp>
      <p:sp>
        <p:nvSpPr>
          <p:cNvPr id="10" name="矩形 9"/>
          <p:cNvSpPr/>
          <p:nvPr/>
        </p:nvSpPr>
        <p:spPr>
          <a:xfrm>
            <a:off x="8679265" y="1972549"/>
            <a:ext cx="3060154" cy="4093428"/>
          </a:xfrm>
          <a:prstGeom prst="rect">
            <a:avLst/>
          </a:prstGeom>
        </p:spPr>
        <p:txBody>
          <a:bodyPr wrap="square">
            <a:spAutoFit/>
          </a:bodyPr>
          <a:lstStyle/>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DSL</a:t>
            </a:r>
            <a:r>
              <a:rPr lang="zh-CN" altLang="en-US" sz="1000" b="1">
                <a:solidFill>
                  <a:srgbClr val="1D1D1A"/>
                </a:solidFill>
                <a:latin typeface="微软雅黑" panose="020B0503020204020204" pitchFamily="34" charset="-122"/>
              </a:rPr>
              <a:t>模块：</a:t>
            </a:r>
            <a:r>
              <a:rPr lang="zh-CN" altLang="en-US" sz="1000">
                <a:solidFill>
                  <a:srgbClr val="1D1D1A"/>
                </a:solidFill>
                <a:latin typeface="微软雅黑" panose="020B0503020204020204" pitchFamily="34" charset="-122"/>
              </a:rPr>
              <a:t>面向开发者，提供算子逻辑的编写的接口（</a:t>
            </a:r>
            <a:r>
              <a:rPr lang="en-US" altLang="zh-CN" sz="1000">
                <a:solidFill>
                  <a:srgbClr val="1D1D1A"/>
                </a:solidFill>
                <a:latin typeface="微软雅黑" panose="020B0503020204020204" pitchFamily="34" charset="-122"/>
              </a:rPr>
              <a:t>Compute</a:t>
            </a:r>
            <a:r>
              <a:rPr lang="zh-CN" altLang="en-US" sz="1000">
                <a:solidFill>
                  <a:srgbClr val="1D1D1A"/>
                </a:solidFill>
                <a:latin typeface="微软雅黑" panose="020B0503020204020204" pitchFamily="34" charset="-122"/>
              </a:rPr>
              <a:t>接口），使用接口来编写算子。</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Schedule</a:t>
            </a:r>
            <a:r>
              <a:rPr lang="zh-CN" altLang="en-US" sz="1000" b="1">
                <a:solidFill>
                  <a:srgbClr val="1D1D1A"/>
                </a:solidFill>
                <a:latin typeface="微软雅黑" panose="020B0503020204020204" pitchFamily="34" charset="-122"/>
              </a:rPr>
              <a:t>模块：</a:t>
            </a:r>
            <a:r>
              <a:rPr lang="zh-CN" altLang="en-US" sz="1000">
                <a:solidFill>
                  <a:srgbClr val="1D1D1A"/>
                </a:solidFill>
                <a:latin typeface="微软雅黑" panose="020B0503020204020204" pitchFamily="34" charset="-122"/>
              </a:rPr>
              <a:t>用于描述指定</a:t>
            </a:r>
            <a:r>
              <a:rPr lang="en-US" altLang="zh-CN" sz="1000">
                <a:solidFill>
                  <a:srgbClr val="1D1D1A"/>
                </a:solidFill>
                <a:latin typeface="微软雅黑" panose="020B0503020204020204" pitchFamily="34" charset="-122"/>
              </a:rPr>
              <a:t>shape</a:t>
            </a:r>
            <a:r>
              <a:rPr lang="zh-CN" altLang="en-US" sz="1000">
                <a:solidFill>
                  <a:srgbClr val="1D1D1A"/>
                </a:solidFill>
                <a:latin typeface="微软雅黑" panose="020B0503020204020204" pitchFamily="34" charset="-122"/>
              </a:rPr>
              <a:t>下算子如何在昇腾</a:t>
            </a:r>
            <a:r>
              <a:rPr lang="en-US" altLang="zh-CN" sz="1000">
                <a:solidFill>
                  <a:srgbClr val="1D1D1A"/>
                </a:solidFill>
                <a:latin typeface="微软雅黑" panose="020B0503020204020204" pitchFamily="34" charset="-122"/>
              </a:rPr>
              <a:t>AI</a:t>
            </a:r>
            <a:r>
              <a:rPr lang="zh-CN" altLang="en-US" sz="1000">
                <a:solidFill>
                  <a:srgbClr val="1D1D1A"/>
                </a:solidFill>
                <a:latin typeface="微软雅黑" panose="020B0503020204020204" pitchFamily="34" charset="-122"/>
              </a:rPr>
              <a:t>处理器上进行切分，包括</a:t>
            </a:r>
            <a:r>
              <a:rPr lang="en-US" altLang="zh-CN" sz="1000">
                <a:solidFill>
                  <a:srgbClr val="1D1D1A"/>
                </a:solidFill>
                <a:latin typeface="微软雅黑" panose="020B0503020204020204" pitchFamily="34" charset="-122"/>
              </a:rPr>
              <a:t>Cube</a:t>
            </a:r>
            <a:r>
              <a:rPr lang="zh-CN" altLang="en-US" sz="1000">
                <a:solidFill>
                  <a:srgbClr val="1D1D1A"/>
                </a:solidFill>
                <a:latin typeface="微软雅黑" panose="020B0503020204020204" pitchFamily="34" charset="-122"/>
              </a:rPr>
              <a:t>类算子的切分、</a:t>
            </a:r>
            <a:r>
              <a:rPr lang="en-US" altLang="zh-CN" sz="1000">
                <a:solidFill>
                  <a:srgbClr val="1D1D1A"/>
                </a:solidFill>
                <a:latin typeface="微软雅黑" panose="020B0503020204020204" pitchFamily="34" charset="-122"/>
              </a:rPr>
              <a:t>Vector</a:t>
            </a:r>
            <a:r>
              <a:rPr lang="zh-CN" altLang="en-US" sz="1000">
                <a:solidFill>
                  <a:srgbClr val="1D1D1A"/>
                </a:solidFill>
                <a:latin typeface="微软雅黑" panose="020B0503020204020204" pitchFamily="34" charset="-122"/>
              </a:rPr>
              <a:t>类算子的切分，它们仍然使用的是社区提供的调度原语来描述。</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IR</a:t>
            </a:r>
            <a:r>
              <a:rPr lang="zh-CN" altLang="en-US" sz="1000" b="1">
                <a:solidFill>
                  <a:srgbClr val="1D1D1A"/>
                </a:solidFill>
                <a:latin typeface="微软雅黑" panose="020B0503020204020204" pitchFamily="34" charset="-122"/>
              </a:rPr>
              <a:t>模块：</a:t>
            </a:r>
            <a:r>
              <a:rPr lang="zh-CN" altLang="en-US" sz="1000">
                <a:solidFill>
                  <a:srgbClr val="1D1D1A"/>
                </a:solidFill>
                <a:latin typeface="微软雅黑" panose="020B0503020204020204" pitchFamily="34" charset="-122"/>
              </a:rPr>
              <a:t>借用社区的</a:t>
            </a:r>
            <a:r>
              <a:rPr lang="en-US" altLang="zh-CN" sz="1000">
                <a:solidFill>
                  <a:srgbClr val="1D1D1A"/>
                </a:solidFill>
                <a:latin typeface="微软雅黑" panose="020B0503020204020204" pitchFamily="34" charset="-122"/>
              </a:rPr>
              <a:t>IR</a:t>
            </a:r>
            <a:r>
              <a:rPr lang="zh-CN" altLang="en-US" sz="1000">
                <a:solidFill>
                  <a:srgbClr val="1D1D1A"/>
                </a:solidFill>
                <a:latin typeface="微软雅黑" panose="020B0503020204020204" pitchFamily="34" charset="-122"/>
              </a:rPr>
              <a:t>来表示的，包括</a:t>
            </a:r>
            <a:r>
              <a:rPr lang="en-US" altLang="zh-CN" sz="1000">
                <a:solidFill>
                  <a:srgbClr val="1D1D1A"/>
                </a:solidFill>
                <a:latin typeface="微软雅黑" panose="020B0503020204020204" pitchFamily="34" charset="-122"/>
              </a:rPr>
              <a:t>IR</a:t>
            </a:r>
            <a:r>
              <a:rPr lang="zh-CN" altLang="en-US" sz="1000">
                <a:solidFill>
                  <a:srgbClr val="1D1D1A"/>
                </a:solidFill>
                <a:latin typeface="微软雅黑" panose="020B0503020204020204" pitchFamily="34" charset="-122"/>
              </a:rPr>
              <a:t>变形、</a:t>
            </a:r>
            <a:r>
              <a:rPr lang="en-US" altLang="zh-CN" sz="1000">
                <a:solidFill>
                  <a:srgbClr val="1D1D1A"/>
                </a:solidFill>
                <a:latin typeface="微软雅黑" panose="020B0503020204020204" pitchFamily="34" charset="-122"/>
              </a:rPr>
              <a:t>AST</a:t>
            </a:r>
            <a:r>
              <a:rPr lang="zh-CN" altLang="en-US" sz="1000">
                <a:solidFill>
                  <a:srgbClr val="1D1D1A"/>
                </a:solidFill>
                <a:latin typeface="微软雅黑" panose="020B0503020204020204" pitchFamily="34" charset="-122"/>
              </a:rPr>
              <a:t>树的维护等功能。</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a:solidFill>
                  <a:srgbClr val="1D1D1A"/>
                </a:solidFill>
                <a:latin typeface="微软雅黑" panose="020B0503020204020204" pitchFamily="34" charset="-122"/>
              </a:rPr>
              <a:t>编译优化（</a:t>
            </a:r>
            <a:r>
              <a:rPr lang="en-US" altLang="zh-CN" sz="1000" b="1">
                <a:solidFill>
                  <a:srgbClr val="1D1D1A"/>
                </a:solidFill>
                <a:latin typeface="微软雅黑" panose="020B0503020204020204" pitchFamily="34" charset="-122"/>
              </a:rPr>
              <a:t>Pass</a:t>
            </a:r>
            <a:r>
              <a:rPr lang="zh-CN" altLang="en-US" sz="1000" b="1">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对生成的</a:t>
            </a:r>
            <a:r>
              <a:rPr lang="en-US" altLang="zh-CN" sz="1000">
                <a:solidFill>
                  <a:srgbClr val="1D1D1A"/>
                </a:solidFill>
                <a:latin typeface="微软雅黑" panose="020B0503020204020204" pitchFamily="34" charset="-122"/>
              </a:rPr>
              <a:t>IR</a:t>
            </a:r>
            <a:r>
              <a:rPr lang="zh-CN" altLang="en-US" sz="1000">
                <a:solidFill>
                  <a:srgbClr val="1D1D1A"/>
                </a:solidFill>
                <a:latin typeface="微软雅黑" panose="020B0503020204020204" pitchFamily="34" charset="-122"/>
              </a:rPr>
              <a:t>进行编译优化，优化的方式有双缓冲（</a:t>
            </a:r>
            <a:r>
              <a:rPr lang="en-US" altLang="zh-CN" sz="1000">
                <a:solidFill>
                  <a:srgbClr val="1D1D1A"/>
                </a:solidFill>
                <a:latin typeface="微软雅黑" panose="020B0503020204020204" pitchFamily="34" charset="-122"/>
              </a:rPr>
              <a:t>Double Buffer</a:t>
            </a:r>
            <a:r>
              <a:rPr lang="zh-CN" altLang="en-US" sz="1000">
                <a:solidFill>
                  <a:srgbClr val="1D1D1A"/>
                </a:solidFill>
                <a:latin typeface="微软雅黑" panose="020B0503020204020204" pitchFamily="34" charset="-122"/>
              </a:rPr>
              <a:t>）、流水线（</a:t>
            </a:r>
            <a:r>
              <a:rPr lang="en-US" altLang="zh-CN" sz="1000">
                <a:solidFill>
                  <a:srgbClr val="1D1D1A"/>
                </a:solidFill>
                <a:latin typeface="微软雅黑" panose="020B0503020204020204" pitchFamily="34" charset="-122"/>
              </a:rPr>
              <a:t>Pipeline</a:t>
            </a:r>
            <a:r>
              <a:rPr lang="zh-CN" altLang="en-US" sz="1000">
                <a:solidFill>
                  <a:srgbClr val="1D1D1A"/>
                </a:solidFill>
                <a:latin typeface="微软雅黑" panose="020B0503020204020204" pitchFamily="34" charset="-122"/>
              </a:rPr>
              <a:t>）同步、内存分配管理、指令映射、分块适配矩阵计算单元等。</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a:solidFill>
                  <a:srgbClr val="1D1D1A"/>
                </a:solidFill>
                <a:latin typeface="微软雅黑" panose="020B0503020204020204" pitchFamily="34" charset="-122"/>
              </a:rPr>
              <a:t>代码生成模块（</a:t>
            </a:r>
            <a:r>
              <a:rPr lang="en-US" altLang="zh-CN" sz="1000" b="1">
                <a:solidFill>
                  <a:srgbClr val="1D1D1A"/>
                </a:solidFill>
                <a:latin typeface="微软雅黑" panose="020B0503020204020204" pitchFamily="34" charset="-122"/>
              </a:rPr>
              <a:t>CodeGen</a:t>
            </a:r>
            <a:r>
              <a:rPr lang="zh-CN" altLang="en-US" sz="1000" b="1">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CodeGen</a:t>
            </a:r>
            <a:r>
              <a:rPr lang="zh-CN" altLang="en-US" sz="1000">
                <a:solidFill>
                  <a:srgbClr val="1D1D1A"/>
                </a:solidFill>
                <a:latin typeface="微软雅黑" panose="020B0503020204020204" pitchFamily="34" charset="-122"/>
              </a:rPr>
              <a:t>生成类</a:t>
            </a:r>
            <a:r>
              <a:rPr lang="en-US" altLang="zh-CN" sz="1000">
                <a:solidFill>
                  <a:srgbClr val="1D1D1A"/>
                </a:solidFill>
                <a:latin typeface="微软雅黑" panose="020B0503020204020204" pitchFamily="34" charset="-122"/>
              </a:rPr>
              <a:t>C</a:t>
            </a:r>
            <a:r>
              <a:rPr lang="zh-CN" altLang="en-US" sz="1000">
                <a:solidFill>
                  <a:srgbClr val="1D1D1A"/>
                </a:solidFill>
                <a:latin typeface="微软雅黑" panose="020B0503020204020204" pitchFamily="34" charset="-122"/>
              </a:rPr>
              <a:t>代码的临时文件，这个临时代码文件可以通过编译器生成算子的实现文件，可被网络模型直接加载调用。</a:t>
            </a:r>
            <a:endParaRPr lang="en-US" altLang="zh-CN" sz="1000">
              <a:solidFill>
                <a:srgbClr val="1D1D1A"/>
              </a:solidFill>
              <a:latin typeface="微软雅黑" panose="020B0503020204020204" pitchFamily="34" charset="-122"/>
            </a:endParaRPr>
          </a:p>
        </p:txBody>
      </p:sp>
      <p:sp>
        <p:nvSpPr>
          <p:cNvPr id="11" name="矩形 10"/>
          <p:cNvSpPr/>
          <p:nvPr/>
        </p:nvSpPr>
        <p:spPr>
          <a:xfrm>
            <a:off x="6384377" y="1606084"/>
            <a:ext cx="2240258" cy="346249"/>
          </a:xfrm>
          <a:prstGeom prst="rect">
            <a:avLst/>
          </a:prstGeom>
        </p:spPr>
        <p:txBody>
          <a:bodyPr wrap="square">
            <a:spAutoFit/>
          </a:bodyPr>
          <a:lstStyle/>
          <a:p>
            <a:pPr algn="ctr" defTabSz="914400" fontAlgn="base">
              <a:lnSpc>
                <a:spcPct val="150000"/>
              </a:lnSpc>
              <a:spcBef>
                <a:spcPts val="600"/>
              </a:spcBef>
              <a:spcAft>
                <a:spcPct val="0"/>
              </a:spcAft>
              <a:buSzPct val="60000"/>
            </a:pPr>
            <a:r>
              <a:rPr lang="en-US" altLang="zh-CN" sz="1200" b="1">
                <a:solidFill>
                  <a:srgbClr val="1D1D1A"/>
                </a:solidFill>
                <a:latin typeface="微软雅黑" panose="020B0503020204020204" pitchFamily="34" charset="-122"/>
              </a:rPr>
              <a:t>TBE</a:t>
            </a:r>
            <a:r>
              <a:rPr lang="zh-CN" altLang="en-US" sz="1200" b="1">
                <a:solidFill>
                  <a:srgbClr val="1D1D1A"/>
                </a:solidFill>
                <a:latin typeface="微软雅黑" panose="020B0503020204020204" pitchFamily="34" charset="-122"/>
              </a:rPr>
              <a:t>功能框架</a:t>
            </a:r>
            <a:endParaRPr lang="en-US" altLang="zh-CN" sz="1200">
              <a:solidFill>
                <a:srgbClr val="1D1D1A"/>
              </a:solidFill>
              <a:latin typeface="微软雅黑" panose="020B0503020204020204" pitchFamily="34" charset="-122"/>
            </a:endParaRPr>
          </a:p>
        </p:txBody>
      </p:sp>
    </p:spTree>
    <p:extLst>
      <p:ext uri="{BB962C8B-B14F-4D97-AF65-F5344CB8AC3E}">
        <p14:creationId xmlns:p14="http://schemas.microsoft.com/office/powerpoint/2010/main" val="240696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286794"/>
            <a:ext cx="10740640" cy="993400"/>
          </a:xfrm>
        </p:spPr>
        <p:txBody>
          <a:bodyPr>
            <a:normAutofit/>
          </a:bodyPr>
          <a:lstStyle/>
          <a:p>
            <a:r>
              <a:rPr lang="en-US" altLang="zh-CN" b="1" dirty="0">
                <a:solidFill>
                  <a:srgbClr val="990000"/>
                </a:solidFill>
              </a:rPr>
              <a:t>CANN</a:t>
            </a:r>
            <a:r>
              <a:rPr lang="zh-CN" altLang="en-US" b="1" dirty="0">
                <a:solidFill>
                  <a:srgbClr val="990000"/>
                </a:solidFill>
              </a:rPr>
              <a:t>平台 </a:t>
            </a:r>
            <a:r>
              <a:rPr lang="en-US" altLang="zh-CN" b="1" dirty="0">
                <a:solidFill>
                  <a:srgbClr val="990000"/>
                </a:solidFill>
              </a:rPr>
              <a:t>—— </a:t>
            </a:r>
            <a:r>
              <a:rPr lang="zh-CN" altLang="en-US" b="1" dirty="0">
                <a:solidFill>
                  <a:srgbClr val="990000"/>
                </a:solidFill>
              </a:rPr>
              <a:t>集合通信算子库</a:t>
            </a:r>
            <a:r>
              <a:rPr lang="en-US" altLang="zh-CN" b="1" dirty="0">
                <a:solidFill>
                  <a:srgbClr val="990000"/>
                </a:solidFill>
              </a:rPr>
              <a:t>HCCL</a:t>
            </a:r>
            <a:endParaRPr lang="en-US" b="1" dirty="0">
              <a:solidFill>
                <a:srgbClr val="990000"/>
              </a:solidFill>
            </a:endParaRPr>
          </a:p>
        </p:txBody>
      </p:sp>
      <p:sp>
        <p:nvSpPr>
          <p:cNvPr id="3" name="矩形 2"/>
          <p:cNvSpPr/>
          <p:nvPr/>
        </p:nvSpPr>
        <p:spPr>
          <a:xfrm>
            <a:off x="6324600" y="802811"/>
            <a:ext cx="5139267" cy="4809009"/>
          </a:xfrm>
          <a:prstGeom prst="rect">
            <a:avLst/>
          </a:prstGeom>
        </p:spPr>
        <p:txBody>
          <a:bodyPr wrap="square">
            <a:spAutoFit/>
          </a:bodyPr>
          <a:lstStyle/>
          <a:p>
            <a:pPr defTabSz="914400" fontAlgn="base">
              <a:lnSpc>
                <a:spcPct val="150000"/>
              </a:lnSpc>
              <a:spcBef>
                <a:spcPts val="600"/>
              </a:spcBef>
              <a:spcAft>
                <a:spcPct val="0"/>
              </a:spcAft>
              <a:buSzPct val="60000"/>
            </a:pPr>
            <a:r>
              <a:rPr lang="zh-CN" altLang="en-US" sz="1100" b="1">
                <a:solidFill>
                  <a:srgbClr val="1D1D1A"/>
                </a:solidFill>
                <a:latin typeface="微软雅黑" panose="020B0503020204020204" pitchFamily="34" charset="-122"/>
              </a:rPr>
              <a:t>集合通信的功能框架主要包括以下部分：</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HCOM</a:t>
            </a:r>
            <a:r>
              <a:rPr lang="zh-CN" altLang="en-US" sz="1000" b="1">
                <a:solidFill>
                  <a:srgbClr val="1D1D1A"/>
                </a:solidFill>
                <a:latin typeface="微软雅黑" panose="020B0503020204020204" pitchFamily="34" charset="-122"/>
              </a:rPr>
              <a:t>适配器</a:t>
            </a:r>
            <a:r>
              <a:rPr lang="zh-CN" altLang="en-US" sz="1000">
                <a:solidFill>
                  <a:srgbClr val="1D1D1A"/>
                </a:solidFill>
                <a:latin typeface="微软雅黑" panose="020B0503020204020204" pitchFamily="34" charset="-122"/>
              </a:rPr>
              <a:t>：实现框架图模式新流程适配。提供初始化</a:t>
            </a:r>
            <a:r>
              <a:rPr lang="en-US" altLang="zh-CN" sz="1000">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算子运行时信息获取</a:t>
            </a:r>
            <a:r>
              <a:rPr lang="en-US" altLang="zh-CN" sz="1000">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算子编译加载</a:t>
            </a:r>
            <a:r>
              <a:rPr lang="en-US" altLang="zh-CN" sz="1000">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资源销毁等功能接口。</a:t>
            </a:r>
            <a:endParaRPr lang="en-US" altLang="zh-CN" sz="100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HCCL Graph API</a:t>
            </a:r>
            <a:r>
              <a:rPr lang="zh-CN" altLang="en-US" sz="1000">
                <a:solidFill>
                  <a:srgbClr val="1D1D1A"/>
                </a:solidFill>
                <a:latin typeface="微软雅黑" panose="020B0503020204020204" pitchFamily="34" charset="-122"/>
              </a:rPr>
              <a:t>：完成图模式下集合通信操作对外接口适配，通过图引擎支持不同的框架。功能包含通信域初始化</a:t>
            </a:r>
            <a:r>
              <a:rPr lang="en-US" altLang="zh-CN" sz="1000">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销毁；模型绑定</a:t>
            </a:r>
            <a:r>
              <a:rPr lang="en-US" altLang="zh-CN" sz="1000">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解绑定；提供</a:t>
            </a:r>
            <a:r>
              <a:rPr lang="en-US" altLang="zh-CN" sz="1000">
                <a:solidFill>
                  <a:srgbClr val="1D1D1A"/>
                </a:solidFill>
                <a:latin typeface="微软雅黑" panose="020B0503020204020204" pitchFamily="34" charset="-122"/>
              </a:rPr>
              <a:t>Allreduce/allgather/ broadcast/reduce-scatter</a:t>
            </a:r>
            <a:r>
              <a:rPr lang="zh-CN" altLang="en-US" sz="1000">
                <a:solidFill>
                  <a:srgbClr val="1D1D1A"/>
                </a:solidFill>
                <a:latin typeface="微软雅黑" panose="020B0503020204020204" pitchFamily="34" charset="-122"/>
              </a:rPr>
              <a:t>集合通信操作。</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HCCL OP API</a:t>
            </a:r>
            <a:r>
              <a:rPr lang="zh-CN" altLang="en-US" sz="1000">
                <a:solidFill>
                  <a:srgbClr val="1D1D1A"/>
                </a:solidFill>
                <a:latin typeface="微软雅黑" panose="020B0503020204020204" pitchFamily="34" charset="-122"/>
              </a:rPr>
              <a:t>：提供单算子模式下集合通信操作功能，支持不同的框架。</a:t>
            </a:r>
            <a:endParaRPr lang="en-US" altLang="zh-CN" sz="100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HCCL Core</a:t>
            </a:r>
            <a:r>
              <a:rPr lang="zh-CN" altLang="en-US" sz="1000" b="1">
                <a:solidFill>
                  <a:srgbClr val="1D1D1A"/>
                </a:solidFill>
                <a:latin typeface="微软雅黑" panose="020B0503020204020204" pitchFamily="34" charset="-122"/>
              </a:rPr>
              <a:t>层</a:t>
            </a:r>
            <a:r>
              <a:rPr lang="en-US" altLang="zh-CN" sz="1000" b="1">
                <a:solidFill>
                  <a:srgbClr val="1D1D1A"/>
                </a:solidFill>
                <a:latin typeface="微软雅黑" panose="020B0503020204020204" pitchFamily="34" charset="-122"/>
              </a:rPr>
              <a:t>API</a:t>
            </a:r>
            <a:r>
              <a:rPr lang="zh-CN" altLang="en-US" sz="1000" b="1">
                <a:solidFill>
                  <a:srgbClr val="1D1D1A"/>
                </a:solidFill>
                <a:latin typeface="微软雅黑" panose="020B0503020204020204" pitchFamily="34" charset="-122"/>
              </a:rPr>
              <a:t>算法适配</a:t>
            </a:r>
            <a:r>
              <a:rPr lang="zh-CN" altLang="en-US" sz="1000">
                <a:solidFill>
                  <a:srgbClr val="1D1D1A"/>
                </a:solidFill>
                <a:latin typeface="微软雅黑" panose="020B0503020204020204" pitchFamily="34" charset="-122"/>
              </a:rPr>
              <a:t>：实现对外集合通信操作的分解，调用通信维护模块和操作执行模块提供的接口完成指定集合通信的功能。</a:t>
            </a:r>
            <a:endParaRPr lang="en-US" altLang="zh-CN" sz="100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Comm</a:t>
            </a:r>
            <a:r>
              <a:rPr lang="zh-CN" altLang="en-US" sz="1000" b="1">
                <a:solidFill>
                  <a:srgbClr val="1D1D1A"/>
                </a:solidFill>
                <a:latin typeface="微软雅黑" panose="020B0503020204020204" pitchFamily="34" charset="-122"/>
              </a:rPr>
              <a:t>通信域维护模块</a:t>
            </a:r>
            <a:r>
              <a:rPr lang="zh-CN" altLang="en-US" sz="1000">
                <a:solidFill>
                  <a:srgbClr val="1D1D1A"/>
                </a:solidFill>
                <a:latin typeface="微软雅黑" panose="020B0503020204020204" pitchFamily="34" charset="-122"/>
              </a:rPr>
              <a:t>：提供不同拓扑算法的子通信域初始化接口，用户</a:t>
            </a:r>
            <a:r>
              <a:rPr lang="en-US" altLang="zh-CN" sz="1000">
                <a:solidFill>
                  <a:srgbClr val="1D1D1A"/>
                </a:solidFill>
                <a:latin typeface="微软雅黑" panose="020B0503020204020204" pitchFamily="34" charset="-122"/>
              </a:rPr>
              <a:t>rank</a:t>
            </a:r>
            <a:r>
              <a:rPr lang="zh-CN" altLang="en-US" sz="1000">
                <a:solidFill>
                  <a:srgbClr val="1D1D1A"/>
                </a:solidFill>
                <a:latin typeface="微软雅黑" panose="020B0503020204020204" pitchFamily="34" charset="-122"/>
              </a:rPr>
              <a:t>到对应子通信域</a:t>
            </a:r>
            <a:r>
              <a:rPr lang="en-US" altLang="zh-CN" sz="1000">
                <a:solidFill>
                  <a:srgbClr val="1D1D1A"/>
                </a:solidFill>
                <a:latin typeface="微软雅黑" panose="020B0503020204020204" pitchFamily="34" charset="-122"/>
              </a:rPr>
              <a:t>rank</a:t>
            </a:r>
            <a:r>
              <a:rPr lang="zh-CN" altLang="en-US" sz="1000">
                <a:solidFill>
                  <a:srgbClr val="1D1D1A"/>
                </a:solidFill>
                <a:latin typeface="微软雅黑" panose="020B0503020204020204" pitchFamily="34" charset="-122"/>
              </a:rPr>
              <a:t>的映射接口。</a:t>
            </a:r>
            <a:endParaRPr lang="en-US" altLang="zh-CN" sz="100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Executor</a:t>
            </a:r>
            <a:r>
              <a:rPr lang="zh-CN" altLang="en-US" sz="1000" b="1">
                <a:solidFill>
                  <a:srgbClr val="1D1D1A"/>
                </a:solidFill>
                <a:latin typeface="微软雅黑" panose="020B0503020204020204" pitchFamily="34" charset="-122"/>
              </a:rPr>
              <a:t>操作执行模块</a:t>
            </a:r>
            <a:r>
              <a:rPr lang="zh-CN" altLang="en-US" sz="1000">
                <a:solidFill>
                  <a:srgbClr val="1D1D1A"/>
                </a:solidFill>
                <a:latin typeface="微软雅黑" panose="020B0503020204020204" pitchFamily="34" charset="-122"/>
              </a:rPr>
              <a:t>：实现集合通信操作和算法的抽象。</a:t>
            </a:r>
            <a:endParaRPr lang="en-US" altLang="zh-CN" sz="100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Link</a:t>
            </a:r>
            <a:r>
              <a:rPr lang="zh-CN" altLang="en-US" sz="1000" b="1">
                <a:solidFill>
                  <a:srgbClr val="1D1D1A"/>
                </a:solidFill>
                <a:latin typeface="微软雅黑" panose="020B0503020204020204" pitchFamily="34" charset="-122"/>
              </a:rPr>
              <a:t>数据交互模块</a:t>
            </a:r>
            <a:r>
              <a:rPr lang="zh-CN" altLang="en-US" sz="1000">
                <a:solidFill>
                  <a:srgbClr val="1D1D1A"/>
                </a:solidFill>
                <a:latin typeface="微软雅黑" panose="020B0503020204020204" pitchFamily="34" charset="-122"/>
              </a:rPr>
              <a:t>：实现集合通信操作过程中的数据收、发以及所需的同步接口，为子通信域提供数据通信连接实例的创建和销毁接口。</a:t>
            </a:r>
            <a:endParaRPr lang="en-US" altLang="zh-CN" sz="100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Topo</a:t>
            </a:r>
            <a:r>
              <a:rPr lang="zh-CN" altLang="en-US" sz="1000" b="1">
                <a:solidFill>
                  <a:srgbClr val="1D1D1A"/>
                </a:solidFill>
                <a:latin typeface="微软雅黑" panose="020B0503020204020204" pitchFamily="34" charset="-122"/>
              </a:rPr>
              <a:t>模块：</a:t>
            </a:r>
            <a:r>
              <a:rPr lang="zh-CN" altLang="en-US" sz="1000">
                <a:solidFill>
                  <a:srgbClr val="1D1D1A"/>
                </a:solidFill>
                <a:latin typeface="微软雅黑" panose="020B0503020204020204" pitchFamily="34" charset="-122"/>
              </a:rPr>
              <a:t>负责</a:t>
            </a:r>
            <a:r>
              <a:rPr lang="en-US" altLang="zh-CN" sz="1000">
                <a:solidFill>
                  <a:srgbClr val="1D1D1A"/>
                </a:solidFill>
                <a:latin typeface="微软雅黑" panose="020B0503020204020204" pitchFamily="34" charset="-122"/>
              </a:rPr>
              <a:t>server</a:t>
            </a:r>
            <a:r>
              <a:rPr lang="zh-CN" altLang="en-US" sz="1000">
                <a:solidFill>
                  <a:srgbClr val="1D1D1A"/>
                </a:solidFill>
                <a:latin typeface="微软雅黑" panose="020B0503020204020204" pitchFamily="34" charset="-122"/>
              </a:rPr>
              <a:t>内处理多</a:t>
            </a:r>
            <a:r>
              <a:rPr lang="en-US" altLang="zh-CN" sz="1000">
                <a:solidFill>
                  <a:srgbClr val="1D1D1A"/>
                </a:solidFill>
                <a:latin typeface="微软雅黑" panose="020B0503020204020204" pitchFamily="34" charset="-122"/>
              </a:rPr>
              <a:t>npu</a:t>
            </a:r>
            <a:r>
              <a:rPr lang="zh-CN" altLang="en-US" sz="1000">
                <a:solidFill>
                  <a:srgbClr val="1D1D1A"/>
                </a:solidFill>
                <a:latin typeface="微软雅黑" panose="020B0503020204020204" pitchFamily="34" charset="-122"/>
              </a:rPr>
              <a:t>的算法排序等。</a:t>
            </a:r>
            <a:endParaRPr lang="en-US" altLang="zh-CN" sz="100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Wrapper</a:t>
            </a:r>
            <a:r>
              <a:rPr lang="zh-CN" altLang="en-US" sz="1000" b="1">
                <a:solidFill>
                  <a:srgbClr val="1D1D1A"/>
                </a:solidFill>
                <a:latin typeface="微软雅黑" panose="020B0503020204020204" pitchFamily="34" charset="-122"/>
              </a:rPr>
              <a:t>模块</a:t>
            </a:r>
            <a:r>
              <a:rPr lang="zh-CN" altLang="en-US" sz="1000">
                <a:solidFill>
                  <a:srgbClr val="1D1D1A"/>
                </a:solidFill>
                <a:latin typeface="微软雅黑" panose="020B0503020204020204" pitchFamily="34" charset="-122"/>
              </a:rPr>
              <a:t>：实现</a:t>
            </a:r>
            <a:r>
              <a:rPr lang="en-US" altLang="zh-CN" sz="1000">
                <a:solidFill>
                  <a:srgbClr val="1D1D1A"/>
                </a:solidFill>
                <a:latin typeface="微软雅黑" panose="020B0503020204020204" pitchFamily="34" charset="-122"/>
              </a:rPr>
              <a:t>task</a:t>
            </a:r>
            <a:r>
              <a:rPr lang="zh-CN" altLang="en-US" sz="1000">
                <a:solidFill>
                  <a:srgbClr val="1D1D1A"/>
                </a:solidFill>
                <a:latin typeface="微软雅黑" panose="020B0503020204020204" pitchFamily="34" charset="-122"/>
              </a:rPr>
              <a:t>下发和资源</a:t>
            </a:r>
            <a:r>
              <a:rPr lang="en-US" altLang="zh-CN" sz="1000">
                <a:solidFill>
                  <a:srgbClr val="1D1D1A"/>
                </a:solidFill>
                <a:latin typeface="微软雅黑" panose="020B0503020204020204" pitchFamily="34" charset="-122"/>
              </a:rPr>
              <a:t>(stream/mem)</a:t>
            </a:r>
            <a:r>
              <a:rPr lang="zh-CN" altLang="en-US" sz="1000">
                <a:solidFill>
                  <a:srgbClr val="1D1D1A"/>
                </a:solidFill>
                <a:latin typeface="微软雅黑" panose="020B0503020204020204" pitchFamily="34" charset="-122"/>
              </a:rPr>
              <a:t>的封装。</a:t>
            </a:r>
            <a:endParaRPr lang="en-US" altLang="zh-CN" sz="100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HCCP</a:t>
            </a:r>
            <a:r>
              <a:rPr lang="zh-CN" altLang="en-US" sz="1000" b="1">
                <a:solidFill>
                  <a:srgbClr val="1D1D1A"/>
                </a:solidFill>
                <a:latin typeface="微软雅黑" panose="020B0503020204020204" pitchFamily="34" charset="-122"/>
              </a:rPr>
              <a:t>模块</a:t>
            </a:r>
            <a:r>
              <a:rPr lang="zh-CN" altLang="en-US" sz="1000">
                <a:solidFill>
                  <a:srgbClr val="1D1D1A"/>
                </a:solidFill>
                <a:latin typeface="微软雅黑" panose="020B0503020204020204" pitchFamily="34" charset="-122"/>
              </a:rPr>
              <a:t>：实现控制面的信息交互，以及</a:t>
            </a:r>
            <a:r>
              <a:rPr lang="en-US" altLang="zh-CN" sz="1000">
                <a:solidFill>
                  <a:srgbClr val="1D1D1A"/>
                </a:solidFill>
                <a:latin typeface="微软雅黑" panose="020B0503020204020204" pitchFamily="34" charset="-122"/>
              </a:rPr>
              <a:t>NIC</a:t>
            </a:r>
            <a:r>
              <a:rPr lang="zh-CN" altLang="en-US" sz="1000">
                <a:solidFill>
                  <a:srgbClr val="1D1D1A"/>
                </a:solidFill>
                <a:latin typeface="微软雅黑" panose="020B0503020204020204" pitchFamily="34" charset="-122"/>
              </a:rPr>
              <a:t>和</a:t>
            </a:r>
            <a:r>
              <a:rPr lang="en-US" altLang="zh-CN" sz="1000">
                <a:solidFill>
                  <a:srgbClr val="1D1D1A"/>
                </a:solidFill>
                <a:latin typeface="微软雅黑" panose="020B0503020204020204" pitchFamily="34" charset="-122"/>
              </a:rPr>
              <a:t>RoCE</a:t>
            </a:r>
            <a:r>
              <a:rPr lang="zh-CN" altLang="en-US" sz="1000">
                <a:solidFill>
                  <a:srgbClr val="1D1D1A"/>
                </a:solidFill>
                <a:latin typeface="微软雅黑" panose="020B0503020204020204" pitchFamily="34" charset="-122"/>
              </a:rPr>
              <a:t>相关功能。</a:t>
            </a:r>
            <a:endParaRPr lang="en-US" altLang="zh-CN" sz="1000">
              <a:solidFill>
                <a:srgbClr val="1D1D1A"/>
              </a:solidFill>
              <a:latin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7075" y="1907061"/>
            <a:ext cx="5258858" cy="4089435"/>
          </a:xfrm>
          <a:prstGeom prst="rect">
            <a:avLst/>
          </a:prstGeom>
        </p:spPr>
      </p:pic>
      <p:sp>
        <p:nvSpPr>
          <p:cNvPr id="5" name="矩形 4"/>
          <p:cNvSpPr/>
          <p:nvPr/>
        </p:nvSpPr>
        <p:spPr>
          <a:xfrm>
            <a:off x="642409" y="798560"/>
            <a:ext cx="5139267" cy="1007968"/>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a:solidFill>
                  <a:srgbClr val="1D1D1A"/>
                </a:solidFill>
                <a:latin typeface="微软雅黑" panose="020B0503020204020204" pitchFamily="34" charset="-122"/>
              </a:rPr>
              <a:t>HCCL (Huawei Collective Communication Library)</a:t>
            </a:r>
            <a:r>
              <a:rPr lang="zh-CN" altLang="en-US" sz="1100" b="1">
                <a:solidFill>
                  <a:srgbClr val="1D1D1A"/>
                </a:solidFill>
                <a:latin typeface="微软雅黑" panose="020B0503020204020204" pitchFamily="34" charset="-122"/>
              </a:rPr>
              <a:t>：</a:t>
            </a:r>
            <a:endParaRPr lang="en-US" altLang="zh-CN" sz="1100" b="1"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zh-CN" altLang="en-US" sz="1000">
                <a:solidFill>
                  <a:srgbClr val="1D1D1A"/>
                </a:solidFill>
                <a:latin typeface="微软雅黑" panose="020B0503020204020204" pitchFamily="34" charset="-122"/>
              </a:rPr>
              <a:t>集合通信对外提供集合通信算子，支持网卡及集群不同节点间的</a:t>
            </a:r>
            <a:r>
              <a:rPr lang="en-US" altLang="zh-CN" sz="1000">
                <a:solidFill>
                  <a:srgbClr val="1D1D1A"/>
                </a:solidFill>
                <a:latin typeface="微软雅黑" panose="020B0503020204020204" pitchFamily="34" charset="-122"/>
              </a:rPr>
              <a:t>RoCE</a:t>
            </a:r>
            <a:r>
              <a:rPr lang="zh-CN" altLang="en-US" sz="1000">
                <a:solidFill>
                  <a:srgbClr val="1D1D1A"/>
                </a:solidFill>
                <a:latin typeface="微软雅黑" panose="020B0503020204020204" pitchFamily="34" charset="-122"/>
              </a:rPr>
              <a:t>传输功能，为分布式训练中不同</a:t>
            </a:r>
            <a:r>
              <a:rPr lang="en-US" altLang="zh-CN" sz="1000">
                <a:solidFill>
                  <a:srgbClr val="1D1D1A"/>
                </a:solidFill>
                <a:latin typeface="微软雅黑" panose="020B0503020204020204" pitchFamily="34" charset="-122"/>
              </a:rPr>
              <a:t>npu</a:t>
            </a:r>
            <a:r>
              <a:rPr lang="zh-CN" altLang="en-US" sz="1000">
                <a:solidFill>
                  <a:srgbClr val="1D1D1A"/>
                </a:solidFill>
                <a:latin typeface="微软雅黑" panose="020B0503020204020204" pitchFamily="34" charset="-122"/>
              </a:rPr>
              <a:t>之间提供高效的数据传输能力。</a:t>
            </a:r>
            <a:endParaRPr lang="en-US" altLang="zh-CN" sz="1000">
              <a:solidFill>
                <a:srgbClr val="1D1D1A"/>
              </a:solidFill>
              <a:latin typeface="微软雅黑" panose="020B0503020204020204" pitchFamily="34" charset="-122"/>
            </a:endParaRPr>
          </a:p>
          <a:p>
            <a:pPr defTabSz="914400" fontAlgn="base">
              <a:spcAft>
                <a:spcPct val="0"/>
              </a:spcAft>
              <a:buSzPct val="60000"/>
            </a:pPr>
            <a:endParaRPr lang="zh-CN" altLang="en-US" sz="800">
              <a:solidFill>
                <a:srgbClr val="1D1D1A"/>
              </a:solidFill>
              <a:latin typeface="微软雅黑" panose="020B0503020204020204" pitchFamily="34" charset="-122"/>
            </a:endParaRPr>
          </a:p>
        </p:txBody>
      </p:sp>
    </p:spTree>
    <p:extLst>
      <p:ext uri="{BB962C8B-B14F-4D97-AF65-F5344CB8AC3E}">
        <p14:creationId xmlns:p14="http://schemas.microsoft.com/office/powerpoint/2010/main" val="341745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286794"/>
            <a:ext cx="10740640" cy="993400"/>
          </a:xfrm>
        </p:spPr>
        <p:txBody>
          <a:bodyPr>
            <a:normAutofit/>
          </a:bodyPr>
          <a:lstStyle/>
          <a:p>
            <a:r>
              <a:rPr lang="en-US" altLang="zh-CN" b="1" dirty="0">
                <a:solidFill>
                  <a:srgbClr val="990000"/>
                </a:solidFill>
              </a:rPr>
              <a:t>CANN</a:t>
            </a:r>
            <a:r>
              <a:rPr lang="zh-CN" altLang="en-US" b="1" dirty="0">
                <a:solidFill>
                  <a:srgbClr val="990000"/>
                </a:solidFill>
              </a:rPr>
              <a:t>平台 </a:t>
            </a:r>
            <a:r>
              <a:rPr lang="en-US" altLang="zh-CN" b="1" dirty="0">
                <a:solidFill>
                  <a:srgbClr val="990000"/>
                </a:solidFill>
              </a:rPr>
              <a:t>—— </a:t>
            </a:r>
            <a:r>
              <a:rPr lang="zh-CN" altLang="en-US" b="1" dirty="0">
                <a:solidFill>
                  <a:srgbClr val="990000"/>
                </a:solidFill>
              </a:rPr>
              <a:t>运行时与调度</a:t>
            </a:r>
            <a:r>
              <a:rPr lang="en-US" altLang="zh-CN" b="1" dirty="0" err="1">
                <a:solidFill>
                  <a:srgbClr val="990000"/>
                </a:solidFill>
              </a:rPr>
              <a:t>Runtime&amp;TS</a:t>
            </a:r>
            <a:endParaRPr lang="en-US" b="1" dirty="0">
              <a:solidFill>
                <a:srgbClr val="990000"/>
              </a:solidFill>
            </a:endParaRPr>
          </a:p>
        </p:txBody>
      </p:sp>
      <p:pic>
        <p:nvPicPr>
          <p:cNvPr id="2" name="图片 1"/>
          <p:cNvPicPr>
            <a:picLocks noChangeAspect="1"/>
          </p:cNvPicPr>
          <p:nvPr/>
        </p:nvPicPr>
        <p:blipFill>
          <a:blip r:embed="rId2"/>
          <a:stretch>
            <a:fillRect/>
          </a:stretch>
        </p:blipFill>
        <p:spPr>
          <a:xfrm>
            <a:off x="727075" y="821267"/>
            <a:ext cx="4615392" cy="5454555"/>
          </a:xfrm>
          <a:prstGeom prst="rect">
            <a:avLst/>
          </a:prstGeom>
        </p:spPr>
      </p:pic>
      <p:sp>
        <p:nvSpPr>
          <p:cNvPr id="4" name="矩形 3"/>
          <p:cNvSpPr/>
          <p:nvPr/>
        </p:nvSpPr>
        <p:spPr>
          <a:xfrm>
            <a:off x="5875868" y="1121300"/>
            <a:ext cx="5588000" cy="296234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微软雅黑" panose="020B0503020204020204" pitchFamily="34" charset="-122"/>
              </a:rPr>
              <a:t>Runtime</a:t>
            </a:r>
            <a:r>
              <a:rPr lang="zh-CN" altLang="en-US" sz="1100" b="1" dirty="0">
                <a:solidFill>
                  <a:srgbClr val="1D1D1A"/>
                </a:solidFill>
                <a:latin typeface="微软雅黑" panose="020B0503020204020204" pitchFamily="34" charset="-122"/>
              </a:rPr>
              <a:t>：</a:t>
            </a:r>
            <a:endParaRPr lang="en-US" altLang="zh-CN" sz="1100" b="1"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zh-CN" altLang="en-US" sz="1000" dirty="0">
                <a:solidFill>
                  <a:srgbClr val="1D1D1A"/>
                </a:solidFill>
                <a:latin typeface="微软雅黑" panose="020B0503020204020204" pitchFamily="34" charset="-122"/>
              </a:rPr>
              <a:t>为神经网络的任务分配提供了资源管理通道。</a:t>
            </a:r>
            <a:r>
              <a:rPr lang="en-US" altLang="zh-CN" sz="1000" dirty="0">
                <a:solidFill>
                  <a:srgbClr val="1D1D1A"/>
                </a:solidFill>
                <a:latin typeface="微软雅黑" panose="020B0503020204020204" pitchFamily="34" charset="-122"/>
              </a:rPr>
              <a:t>Runtime</a:t>
            </a:r>
            <a:r>
              <a:rPr lang="zh-CN" altLang="en-US" sz="1000" dirty="0">
                <a:solidFill>
                  <a:srgbClr val="1D1D1A"/>
                </a:solidFill>
                <a:latin typeface="微软雅黑" panose="020B0503020204020204" pitchFamily="34" charset="-122"/>
              </a:rPr>
              <a:t>运行在应用程序的进程空间中，为应用程序提供了存储</a:t>
            </a:r>
            <a:r>
              <a:rPr lang="en-US" altLang="zh-CN" sz="1000" dirty="0">
                <a:solidFill>
                  <a:srgbClr val="1D1D1A"/>
                </a:solidFill>
                <a:latin typeface="微软雅黑" panose="020B0503020204020204" pitchFamily="34" charset="-122"/>
              </a:rPr>
              <a:t>(Memory)</a:t>
            </a:r>
            <a:r>
              <a:rPr lang="zh-CN" altLang="en-US" sz="1000" dirty="0">
                <a:solidFill>
                  <a:srgbClr val="1D1D1A"/>
                </a:solidFill>
                <a:latin typeface="微软雅黑" panose="020B0503020204020204" pitchFamily="34" charset="-122"/>
              </a:rPr>
              <a:t>管理、设备</a:t>
            </a:r>
            <a:r>
              <a:rPr lang="en-US" altLang="zh-CN" sz="1000" dirty="0">
                <a:solidFill>
                  <a:srgbClr val="1D1D1A"/>
                </a:solidFill>
                <a:latin typeface="微软雅黑" panose="020B0503020204020204" pitchFamily="34" charset="-122"/>
              </a:rPr>
              <a:t>(Device)</a:t>
            </a:r>
            <a:r>
              <a:rPr lang="zh-CN" altLang="en-US" sz="1000" dirty="0">
                <a:solidFill>
                  <a:srgbClr val="1D1D1A"/>
                </a:solidFill>
                <a:latin typeface="微软雅黑" panose="020B0503020204020204" pitchFamily="34" charset="-122"/>
              </a:rPr>
              <a:t>管理、执行流</a:t>
            </a:r>
            <a:r>
              <a:rPr lang="en-US" altLang="zh-CN" sz="1000" dirty="0">
                <a:solidFill>
                  <a:srgbClr val="1D1D1A"/>
                </a:solidFill>
                <a:latin typeface="微软雅黑" panose="020B0503020204020204" pitchFamily="34" charset="-122"/>
              </a:rPr>
              <a:t>(Stream)</a:t>
            </a:r>
            <a:r>
              <a:rPr lang="zh-CN" altLang="en-US" sz="1000" dirty="0">
                <a:solidFill>
                  <a:srgbClr val="1D1D1A"/>
                </a:solidFill>
                <a:latin typeface="微软雅黑" panose="020B0503020204020204" pitchFamily="34" charset="-122"/>
              </a:rPr>
              <a:t>管理、事件</a:t>
            </a:r>
            <a:r>
              <a:rPr lang="en-US" altLang="zh-CN" sz="1000" dirty="0">
                <a:solidFill>
                  <a:srgbClr val="1D1D1A"/>
                </a:solidFill>
                <a:latin typeface="微软雅黑" panose="020B0503020204020204" pitchFamily="34" charset="-122"/>
              </a:rPr>
              <a:t>(Event)</a:t>
            </a:r>
            <a:r>
              <a:rPr lang="zh-CN" altLang="en-US" sz="1000" dirty="0">
                <a:solidFill>
                  <a:srgbClr val="1D1D1A"/>
                </a:solidFill>
                <a:latin typeface="微软雅黑" panose="020B0503020204020204" pitchFamily="34" charset="-122"/>
              </a:rPr>
              <a:t>管理、核</a:t>
            </a:r>
            <a:r>
              <a:rPr lang="en-US" altLang="zh-CN" sz="1000" dirty="0">
                <a:solidFill>
                  <a:srgbClr val="1D1D1A"/>
                </a:solidFill>
                <a:latin typeface="微软雅黑" panose="020B0503020204020204" pitchFamily="34" charset="-122"/>
              </a:rPr>
              <a:t>(Kernel)</a:t>
            </a:r>
            <a:r>
              <a:rPr lang="zh-CN" altLang="en-US" sz="1000" dirty="0">
                <a:solidFill>
                  <a:srgbClr val="1D1D1A"/>
                </a:solidFill>
                <a:latin typeface="微软雅黑" panose="020B0503020204020204" pitchFamily="34" charset="-122"/>
              </a:rPr>
              <a:t>函数执行等功能。</a:t>
            </a:r>
            <a:endParaRPr lang="en-US" altLang="zh-CN" sz="1000"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en-US" altLang="zh-CN" sz="1000" b="1" dirty="0">
                <a:solidFill>
                  <a:srgbClr val="1D1D1A"/>
                </a:solidFill>
                <a:latin typeface="微软雅黑" panose="020B0503020204020204" pitchFamily="34" charset="-122"/>
              </a:rPr>
              <a:t>Task Schedule</a:t>
            </a:r>
            <a:r>
              <a:rPr lang="zh-CN" altLang="en-US" sz="1000" b="1" dirty="0">
                <a:solidFill>
                  <a:srgbClr val="1D1D1A"/>
                </a:solidFill>
                <a:latin typeface="微软雅黑" panose="020B0503020204020204" pitchFamily="34" charset="-122"/>
              </a:rPr>
              <a:t>：</a:t>
            </a:r>
            <a:endParaRPr lang="en-US" altLang="zh-CN" sz="1000" b="1"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zh-CN" altLang="en-US" sz="1000" dirty="0">
                <a:solidFill>
                  <a:srgbClr val="1D1D1A"/>
                </a:solidFill>
                <a:latin typeface="微软雅黑" panose="020B0503020204020204" pitchFamily="34" charset="-122"/>
              </a:rPr>
              <a:t>运行在</a:t>
            </a:r>
            <a:r>
              <a:rPr lang="en-US" altLang="zh-CN" sz="1000" dirty="0">
                <a:solidFill>
                  <a:srgbClr val="1D1D1A"/>
                </a:solidFill>
                <a:latin typeface="微软雅黑" panose="020B0503020204020204" pitchFamily="34" charset="-122"/>
              </a:rPr>
              <a:t>Device</a:t>
            </a:r>
            <a:r>
              <a:rPr lang="zh-CN" altLang="en-US" sz="1000" dirty="0">
                <a:solidFill>
                  <a:srgbClr val="1D1D1A"/>
                </a:solidFill>
                <a:latin typeface="微软雅黑" panose="020B0503020204020204" pitchFamily="34" charset="-122"/>
              </a:rPr>
              <a:t>侧的任务调度</a:t>
            </a:r>
            <a:r>
              <a:rPr lang="en-US" altLang="zh-CN" sz="1000" dirty="0">
                <a:solidFill>
                  <a:srgbClr val="1D1D1A"/>
                </a:solidFill>
                <a:latin typeface="微软雅黑" panose="020B0503020204020204" pitchFamily="34" charset="-122"/>
              </a:rPr>
              <a:t>CPU </a:t>
            </a:r>
            <a:r>
              <a:rPr lang="zh-CN" altLang="en-US" sz="1000" dirty="0">
                <a:solidFill>
                  <a:srgbClr val="1D1D1A"/>
                </a:solidFill>
                <a:latin typeface="微软雅黑" panose="020B0503020204020204" pitchFamily="34" charset="-122"/>
              </a:rPr>
              <a:t>上，负责将</a:t>
            </a:r>
            <a:r>
              <a:rPr lang="en-US" altLang="zh-CN" sz="1000" dirty="0">
                <a:solidFill>
                  <a:srgbClr val="1D1D1A"/>
                </a:solidFill>
                <a:latin typeface="微软雅黑" panose="020B0503020204020204" pitchFamily="34" charset="-122"/>
              </a:rPr>
              <a:t>Runtime</a:t>
            </a:r>
            <a:r>
              <a:rPr lang="zh-CN" altLang="en-US" sz="1000" dirty="0">
                <a:solidFill>
                  <a:srgbClr val="1D1D1A"/>
                </a:solidFill>
                <a:latin typeface="微软雅黑" panose="020B0503020204020204" pitchFamily="34" charset="-122"/>
              </a:rPr>
              <a:t>分发的具体任务进一步分发到</a:t>
            </a:r>
            <a:r>
              <a:rPr lang="en-US" altLang="zh-CN" sz="1000" dirty="0">
                <a:solidFill>
                  <a:srgbClr val="1D1D1A"/>
                </a:solidFill>
                <a:latin typeface="微软雅黑" panose="020B0503020204020204" pitchFamily="34" charset="-122"/>
              </a:rPr>
              <a:t>AICPU </a:t>
            </a:r>
            <a:r>
              <a:rPr lang="zh-CN" altLang="en-US" sz="1000" dirty="0">
                <a:solidFill>
                  <a:srgbClr val="1D1D1A"/>
                </a:solidFill>
                <a:latin typeface="微软雅黑" panose="020B0503020204020204" pitchFamily="34" charset="-122"/>
              </a:rPr>
              <a:t>上。它也可以通过硬件任务</a:t>
            </a:r>
            <a:r>
              <a:rPr lang="zh-CN" altLang="en-US" sz="1000">
                <a:solidFill>
                  <a:srgbClr val="1D1D1A"/>
                </a:solidFill>
                <a:latin typeface="微软雅黑" panose="020B0503020204020204" pitchFamily="34" charset="-122"/>
              </a:rPr>
              <a:t>调度器（</a:t>
            </a:r>
            <a:r>
              <a:rPr lang="en-US" altLang="zh-CN" sz="1000">
                <a:solidFill>
                  <a:srgbClr val="1D1D1A"/>
                </a:solidFill>
                <a:latin typeface="微软雅黑" panose="020B0503020204020204" pitchFamily="34" charset="-122"/>
              </a:rPr>
              <a:t>HWTS</a:t>
            </a:r>
            <a:r>
              <a:rPr lang="zh-CN" altLang="en-US" sz="1000">
                <a:solidFill>
                  <a:srgbClr val="1D1D1A"/>
                </a:solidFill>
                <a:latin typeface="微软雅黑" panose="020B0503020204020204" pitchFamily="34" charset="-122"/>
              </a:rPr>
              <a:t>）把</a:t>
            </a:r>
            <a:r>
              <a:rPr lang="zh-CN" altLang="en-US" sz="1000" dirty="0">
                <a:solidFill>
                  <a:srgbClr val="1D1D1A"/>
                </a:solidFill>
                <a:latin typeface="微软雅黑" panose="020B0503020204020204" pitchFamily="34" charset="-122"/>
              </a:rPr>
              <a:t>任务分配到</a:t>
            </a:r>
            <a:r>
              <a:rPr lang="en-US" altLang="zh-CN" sz="1000" dirty="0">
                <a:solidFill>
                  <a:srgbClr val="1D1D1A"/>
                </a:solidFill>
                <a:latin typeface="微软雅黑" panose="020B0503020204020204" pitchFamily="34" charset="-122"/>
              </a:rPr>
              <a:t>AI Core</a:t>
            </a:r>
            <a:r>
              <a:rPr lang="zh-CN" altLang="en-US" sz="1000" dirty="0">
                <a:solidFill>
                  <a:srgbClr val="1D1D1A"/>
                </a:solidFill>
                <a:latin typeface="微软雅黑" panose="020B0503020204020204" pitchFamily="34" charset="-122"/>
              </a:rPr>
              <a:t>上执行，并在执行完成后返回任务执行的结果给运行管理器。通常</a:t>
            </a:r>
            <a:r>
              <a:rPr lang="en-US" altLang="zh-CN" sz="1000" dirty="0">
                <a:solidFill>
                  <a:srgbClr val="1D1D1A"/>
                </a:solidFill>
                <a:latin typeface="微软雅黑" panose="020B0503020204020204" pitchFamily="34" charset="-122"/>
              </a:rPr>
              <a:t>Task Schedule</a:t>
            </a:r>
            <a:r>
              <a:rPr lang="zh-CN" altLang="en-US" sz="1000" dirty="0">
                <a:solidFill>
                  <a:srgbClr val="1D1D1A"/>
                </a:solidFill>
                <a:latin typeface="微软雅黑" panose="020B0503020204020204" pitchFamily="34" charset="-122"/>
              </a:rPr>
              <a:t>处理的主要事务有</a:t>
            </a:r>
            <a:r>
              <a:rPr lang="en-US" altLang="zh-CN" sz="1000" dirty="0">
                <a:solidFill>
                  <a:srgbClr val="1D1D1A"/>
                </a:solidFill>
                <a:latin typeface="微软雅黑" panose="020B0503020204020204" pitchFamily="34" charset="-122"/>
              </a:rPr>
              <a:t>AI Core</a:t>
            </a:r>
            <a:r>
              <a:rPr lang="zh-CN" altLang="en-US" sz="1000" dirty="0">
                <a:solidFill>
                  <a:srgbClr val="1D1D1A"/>
                </a:solidFill>
                <a:latin typeface="微软雅黑" panose="020B0503020204020204" pitchFamily="34" charset="-122"/>
              </a:rPr>
              <a:t>任务、</a:t>
            </a:r>
            <a:r>
              <a:rPr lang="en-US" altLang="zh-CN" sz="1000" dirty="0">
                <a:solidFill>
                  <a:srgbClr val="1D1D1A"/>
                </a:solidFill>
                <a:latin typeface="微软雅黑" panose="020B0503020204020204" pitchFamily="34" charset="-122"/>
              </a:rPr>
              <a:t>AI CPU </a:t>
            </a:r>
            <a:r>
              <a:rPr lang="zh-CN" altLang="en-US" sz="1000" dirty="0">
                <a:solidFill>
                  <a:srgbClr val="1D1D1A"/>
                </a:solidFill>
                <a:latin typeface="微软雅黑" panose="020B0503020204020204" pitchFamily="34" charset="-122"/>
              </a:rPr>
              <a:t>任务、内存复制任务、事件记录任务、事件等待任务、清理维护</a:t>
            </a:r>
            <a:r>
              <a:rPr lang="en-US" altLang="zh-CN" sz="1000" dirty="0">
                <a:solidFill>
                  <a:srgbClr val="1D1D1A"/>
                </a:solidFill>
                <a:latin typeface="微软雅黑" panose="020B0503020204020204" pitchFamily="34" charset="-122"/>
              </a:rPr>
              <a:t>(Maintenance)</a:t>
            </a:r>
            <a:r>
              <a:rPr lang="zh-CN" altLang="en-US" sz="1000" dirty="0">
                <a:solidFill>
                  <a:srgbClr val="1D1D1A"/>
                </a:solidFill>
                <a:latin typeface="微软雅黑" panose="020B0503020204020204" pitchFamily="34" charset="-122"/>
              </a:rPr>
              <a:t>任务和性能分析</a:t>
            </a:r>
            <a:r>
              <a:rPr lang="en-US" altLang="zh-CN" sz="1000" dirty="0">
                <a:solidFill>
                  <a:srgbClr val="1D1D1A"/>
                </a:solidFill>
                <a:latin typeface="微软雅黑" panose="020B0503020204020204" pitchFamily="34" charset="-122"/>
              </a:rPr>
              <a:t>(Profiling)</a:t>
            </a:r>
            <a:r>
              <a:rPr lang="zh-CN" altLang="en-US" sz="1000" dirty="0">
                <a:solidFill>
                  <a:srgbClr val="1D1D1A"/>
                </a:solidFill>
                <a:latin typeface="微软雅黑" panose="020B0503020204020204" pitchFamily="34" charset="-122"/>
              </a:rPr>
              <a:t>任务。</a:t>
            </a:r>
            <a:endParaRPr lang="en-US" altLang="zh-CN" sz="1000"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endParaRPr lang="en-US" altLang="zh-CN" sz="1000" dirty="0">
              <a:solidFill>
                <a:srgbClr val="1D1D1A"/>
              </a:solidFill>
              <a:latin typeface="微软雅黑" panose="020B0503020204020204" pitchFamily="34" charset="-122"/>
            </a:endParaRPr>
          </a:p>
        </p:txBody>
      </p:sp>
    </p:spTree>
    <p:extLst>
      <p:ext uri="{BB962C8B-B14F-4D97-AF65-F5344CB8AC3E}">
        <p14:creationId xmlns:p14="http://schemas.microsoft.com/office/powerpoint/2010/main" val="161802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286794"/>
            <a:ext cx="10740640" cy="993400"/>
          </a:xfrm>
        </p:spPr>
        <p:txBody>
          <a:bodyPr>
            <a:normAutofit/>
          </a:bodyPr>
          <a:lstStyle/>
          <a:p>
            <a:r>
              <a:rPr lang="en-US" altLang="zh-CN" b="1" dirty="0">
                <a:solidFill>
                  <a:srgbClr val="990000"/>
                </a:solidFill>
              </a:rPr>
              <a:t>CANN</a:t>
            </a:r>
            <a:r>
              <a:rPr lang="zh-CN" altLang="en-US" b="1" dirty="0">
                <a:solidFill>
                  <a:srgbClr val="990000"/>
                </a:solidFill>
              </a:rPr>
              <a:t>平台 </a:t>
            </a:r>
            <a:r>
              <a:rPr lang="en-US" altLang="zh-CN" b="1" dirty="0">
                <a:solidFill>
                  <a:srgbClr val="990000"/>
                </a:solidFill>
              </a:rPr>
              <a:t>—— AICPU</a:t>
            </a:r>
            <a:endParaRPr lang="en-US" b="1" dirty="0">
              <a:solidFill>
                <a:srgbClr val="990000"/>
              </a:solidFill>
            </a:endParaRPr>
          </a:p>
        </p:txBody>
      </p:sp>
      <p:pic>
        <p:nvPicPr>
          <p:cNvPr id="6" name="图片 5"/>
          <p:cNvPicPr>
            <a:picLocks noChangeAspect="1"/>
          </p:cNvPicPr>
          <p:nvPr/>
        </p:nvPicPr>
        <p:blipFill>
          <a:blip r:embed="rId2"/>
          <a:stretch>
            <a:fillRect/>
          </a:stretch>
        </p:blipFill>
        <p:spPr>
          <a:xfrm>
            <a:off x="727074" y="786341"/>
            <a:ext cx="4580421" cy="5556868"/>
          </a:xfrm>
          <a:prstGeom prst="rect">
            <a:avLst/>
          </a:prstGeom>
        </p:spPr>
      </p:pic>
      <p:sp>
        <p:nvSpPr>
          <p:cNvPr id="8" name="矩形 7"/>
          <p:cNvSpPr/>
          <p:nvPr/>
        </p:nvSpPr>
        <p:spPr>
          <a:xfrm>
            <a:off x="5672666" y="724134"/>
            <a:ext cx="5807030" cy="3577903"/>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微软雅黑" panose="020B0503020204020204" pitchFamily="34" charset="-122"/>
              </a:rPr>
              <a:t>AICPU</a:t>
            </a:r>
            <a:r>
              <a:rPr lang="zh-CN" altLang="en-US" sz="1100" b="1" dirty="0">
                <a:solidFill>
                  <a:srgbClr val="1D1D1A"/>
                </a:solidFill>
                <a:latin typeface="微软雅黑" panose="020B0503020204020204" pitchFamily="34" charset="-122"/>
              </a:rPr>
              <a:t>子系统提供两大功能：</a:t>
            </a:r>
            <a:endParaRPr lang="en-US" altLang="zh-CN" sz="1100" b="1" dirty="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微软雅黑" panose="020B0503020204020204" pitchFamily="34" charset="-122"/>
              </a:rPr>
              <a:t>AICPU</a:t>
            </a:r>
            <a:r>
              <a:rPr lang="zh-CN" altLang="en-US" sz="1000" b="1" dirty="0">
                <a:solidFill>
                  <a:srgbClr val="1D1D1A"/>
                </a:solidFill>
                <a:latin typeface="微软雅黑" panose="020B0503020204020204" pitchFamily="34" charset="-122"/>
              </a:rPr>
              <a:t>算子编译（部署在</a:t>
            </a:r>
            <a:r>
              <a:rPr lang="en-US" altLang="zh-CN" sz="1000" b="1" dirty="0">
                <a:solidFill>
                  <a:srgbClr val="1D1D1A"/>
                </a:solidFill>
                <a:latin typeface="微软雅黑" panose="020B0503020204020204" pitchFamily="34" charset="-122"/>
              </a:rPr>
              <a:t>Host</a:t>
            </a:r>
            <a:r>
              <a:rPr lang="zh-CN" altLang="en-US" sz="1000" b="1" dirty="0">
                <a:solidFill>
                  <a:srgbClr val="1D1D1A"/>
                </a:solidFill>
                <a:latin typeface="微软雅黑" panose="020B0503020204020204" pitchFamily="34" charset="-122"/>
              </a:rPr>
              <a:t>）</a:t>
            </a:r>
            <a:endParaRPr lang="en-US" altLang="zh-CN" sz="1000" b="1" dirty="0">
              <a:solidFill>
                <a:srgbClr val="1D1D1A"/>
              </a:solidFill>
              <a:latin typeface="微软雅黑" panose="020B0503020204020204" pitchFamily="34" charset="-122"/>
            </a:endParaRPr>
          </a:p>
          <a:p>
            <a:pPr marL="324000" indent="-171450" defTabSz="914400" fontAlgn="base">
              <a:lnSpc>
                <a:spcPct val="150000"/>
              </a:lnSpc>
              <a:spcBef>
                <a:spcPts val="600"/>
              </a:spcBef>
              <a:spcAft>
                <a:spcPct val="0"/>
              </a:spcAft>
              <a:buSzPct val="100000"/>
              <a:buFont typeface="Wingdings" panose="05000000000000000000" pitchFamily="2" charset="2"/>
              <a:buChar char="Ø"/>
            </a:pPr>
            <a:r>
              <a:rPr lang="en-US" altLang="zh-CN" sz="1000" dirty="0">
                <a:solidFill>
                  <a:srgbClr val="1D1D1A"/>
                </a:solidFill>
                <a:latin typeface="微软雅黑" panose="020B0503020204020204" pitchFamily="34" charset="-122"/>
              </a:rPr>
              <a:t>AICPU</a:t>
            </a:r>
            <a:r>
              <a:rPr lang="zh-CN" altLang="en-US" sz="1000" dirty="0">
                <a:solidFill>
                  <a:srgbClr val="1D1D1A"/>
                </a:solidFill>
                <a:latin typeface="微软雅黑" panose="020B0503020204020204" pitchFamily="34" charset="-122"/>
              </a:rPr>
              <a:t>算子信息库：包括</a:t>
            </a:r>
            <a:r>
              <a:rPr lang="en-US" altLang="zh-CN" sz="1000" dirty="0">
                <a:solidFill>
                  <a:srgbClr val="1D1D1A"/>
                </a:solidFill>
                <a:latin typeface="微软雅黑" panose="020B0503020204020204" pitchFamily="34" charset="-122"/>
              </a:rPr>
              <a:t>TF</a:t>
            </a:r>
            <a:r>
              <a:rPr lang="zh-CN" altLang="en-US" sz="1000" dirty="0">
                <a:solidFill>
                  <a:srgbClr val="1D1D1A"/>
                </a:solidFill>
                <a:latin typeface="微软雅黑" panose="020B0503020204020204" pitchFamily="34" charset="-122"/>
              </a:rPr>
              <a:t>算子信息库支持的</a:t>
            </a:r>
            <a:r>
              <a:rPr lang="en-US" altLang="zh-CN" sz="1000" dirty="0">
                <a:solidFill>
                  <a:srgbClr val="1D1D1A"/>
                </a:solidFill>
                <a:latin typeface="微软雅黑" panose="020B0503020204020204" pitchFamily="34" charset="-122"/>
              </a:rPr>
              <a:t>TF</a:t>
            </a:r>
            <a:r>
              <a:rPr lang="zh-CN" altLang="en-US" sz="1000" dirty="0">
                <a:solidFill>
                  <a:srgbClr val="1D1D1A"/>
                </a:solidFill>
                <a:latin typeface="微软雅黑" panose="020B0503020204020204" pitchFamily="34" charset="-122"/>
              </a:rPr>
              <a:t>算子名称、支持的</a:t>
            </a:r>
            <a:r>
              <a:rPr lang="en-US" altLang="zh-CN" sz="1000" dirty="0">
                <a:solidFill>
                  <a:srgbClr val="1D1D1A"/>
                </a:solidFill>
                <a:latin typeface="微软雅黑" panose="020B0503020204020204" pitchFamily="34" charset="-122"/>
              </a:rPr>
              <a:t>format</a:t>
            </a:r>
            <a:r>
              <a:rPr lang="zh-CN" altLang="en-US" sz="1000" dirty="0">
                <a:solidFill>
                  <a:srgbClr val="1D1D1A"/>
                </a:solidFill>
                <a:latin typeface="微软雅黑" panose="020B0503020204020204" pitchFamily="34" charset="-122"/>
              </a:rPr>
              <a:t>等。</a:t>
            </a:r>
          </a:p>
          <a:p>
            <a:pPr marL="324000" indent="-171450" defTabSz="914400" fontAlgn="base">
              <a:lnSpc>
                <a:spcPct val="150000"/>
              </a:lnSpc>
              <a:spcBef>
                <a:spcPts val="600"/>
              </a:spcBef>
              <a:spcAft>
                <a:spcPct val="0"/>
              </a:spcAft>
              <a:buSzPct val="100000"/>
              <a:buFont typeface="Wingdings" panose="05000000000000000000" pitchFamily="2" charset="2"/>
              <a:buChar char="Ø"/>
            </a:pPr>
            <a:r>
              <a:rPr lang="en-US" altLang="zh-CN" sz="1000" dirty="0">
                <a:solidFill>
                  <a:srgbClr val="1D1D1A"/>
                </a:solidFill>
                <a:latin typeface="微软雅黑" panose="020B0503020204020204" pitchFamily="34" charset="-122"/>
              </a:rPr>
              <a:t>AICPU</a:t>
            </a:r>
            <a:r>
              <a:rPr lang="zh-CN" altLang="en-US" sz="1000" dirty="0">
                <a:solidFill>
                  <a:srgbClr val="1D1D1A"/>
                </a:solidFill>
                <a:latin typeface="微软雅黑" panose="020B0503020204020204" pitchFamily="34" charset="-122"/>
              </a:rPr>
              <a:t>图优化器：实现</a:t>
            </a:r>
            <a:r>
              <a:rPr lang="en-US" altLang="zh-CN" sz="1000" dirty="0">
                <a:solidFill>
                  <a:srgbClr val="1D1D1A"/>
                </a:solidFill>
                <a:latin typeface="微软雅黑" panose="020B0503020204020204" pitchFamily="34" charset="-122"/>
              </a:rPr>
              <a:t>TF</a:t>
            </a:r>
            <a:r>
              <a:rPr lang="zh-CN" altLang="en-US" sz="1000" dirty="0">
                <a:solidFill>
                  <a:srgbClr val="1D1D1A"/>
                </a:solidFill>
                <a:latin typeface="微软雅黑" panose="020B0503020204020204" pitchFamily="34" charset="-122"/>
              </a:rPr>
              <a:t>子图优化器，将</a:t>
            </a:r>
            <a:r>
              <a:rPr lang="en-US" altLang="zh-CN" sz="1000" dirty="0">
                <a:solidFill>
                  <a:srgbClr val="1D1D1A"/>
                </a:solidFill>
                <a:latin typeface="微软雅黑" panose="020B0503020204020204" pitchFamily="34" charset="-122"/>
              </a:rPr>
              <a:t>TF</a:t>
            </a:r>
            <a:r>
              <a:rPr lang="zh-CN" altLang="en-US" sz="1000" dirty="0">
                <a:solidFill>
                  <a:srgbClr val="1D1D1A"/>
                </a:solidFill>
                <a:latin typeface="微软雅黑" panose="020B0503020204020204" pitchFamily="34" charset="-122"/>
              </a:rPr>
              <a:t>子图优化成单</a:t>
            </a:r>
            <a:r>
              <a:rPr lang="en-US" altLang="zh-CN" sz="1000" dirty="0">
                <a:solidFill>
                  <a:srgbClr val="1D1D1A"/>
                </a:solidFill>
                <a:latin typeface="微软雅黑" panose="020B0503020204020204" pitchFamily="34" charset="-122"/>
              </a:rPr>
              <a:t>function</a:t>
            </a:r>
            <a:r>
              <a:rPr lang="zh-CN" altLang="en-US" sz="1000" dirty="0">
                <a:solidFill>
                  <a:srgbClr val="1D1D1A"/>
                </a:solidFill>
                <a:latin typeface="微软雅黑" panose="020B0503020204020204" pitchFamily="34" charset="-122"/>
              </a:rPr>
              <a:t>执行，减少</a:t>
            </a:r>
            <a:r>
              <a:rPr lang="en-US" altLang="zh-CN" sz="1000" dirty="0">
                <a:solidFill>
                  <a:srgbClr val="1D1D1A"/>
                </a:solidFill>
                <a:latin typeface="微软雅黑" panose="020B0503020204020204" pitchFamily="34" charset="-122"/>
              </a:rPr>
              <a:t>task</a:t>
            </a:r>
            <a:r>
              <a:rPr lang="zh-CN" altLang="en-US" sz="1000" dirty="0">
                <a:solidFill>
                  <a:srgbClr val="1D1D1A"/>
                </a:solidFill>
                <a:latin typeface="微软雅黑" panose="020B0503020204020204" pitchFamily="34" charset="-122"/>
              </a:rPr>
              <a:t>中断次数，提升</a:t>
            </a:r>
            <a:r>
              <a:rPr lang="en-US" altLang="zh-CN" sz="1000" dirty="0">
                <a:solidFill>
                  <a:srgbClr val="1D1D1A"/>
                </a:solidFill>
                <a:latin typeface="微软雅黑" panose="020B0503020204020204" pitchFamily="34" charset="-122"/>
              </a:rPr>
              <a:t>AICPU</a:t>
            </a:r>
            <a:r>
              <a:rPr lang="zh-CN" altLang="en-US" sz="1000" dirty="0">
                <a:solidFill>
                  <a:srgbClr val="1D1D1A"/>
                </a:solidFill>
                <a:latin typeface="微软雅黑" panose="020B0503020204020204" pitchFamily="34" charset="-122"/>
              </a:rPr>
              <a:t>算子执行效率。图优化器同时包含</a:t>
            </a:r>
            <a:r>
              <a:rPr lang="en-US" altLang="zh-CN" sz="1000" dirty="0">
                <a:solidFill>
                  <a:srgbClr val="1D1D1A"/>
                </a:solidFill>
                <a:latin typeface="微软雅黑" panose="020B0503020204020204" pitchFamily="34" charset="-122"/>
              </a:rPr>
              <a:t>GE IR to TF</a:t>
            </a:r>
            <a:r>
              <a:rPr lang="zh-CN" altLang="en-US" sz="1000" dirty="0">
                <a:solidFill>
                  <a:srgbClr val="1D1D1A"/>
                </a:solidFill>
                <a:latin typeface="微软雅黑" panose="020B0503020204020204" pitchFamily="34" charset="-122"/>
              </a:rPr>
              <a:t>算子的配置信息，可灵活的设置</a:t>
            </a:r>
            <a:r>
              <a:rPr lang="en-US" altLang="zh-CN" sz="1000" dirty="0">
                <a:solidFill>
                  <a:srgbClr val="1D1D1A"/>
                </a:solidFill>
                <a:latin typeface="微软雅黑" panose="020B0503020204020204" pitchFamily="34" charset="-122"/>
              </a:rPr>
              <a:t>GE IR </a:t>
            </a:r>
            <a:r>
              <a:rPr lang="zh-CN" altLang="en-US" sz="1000" dirty="0">
                <a:solidFill>
                  <a:srgbClr val="1D1D1A"/>
                </a:solidFill>
                <a:latin typeface="微软雅黑" panose="020B0503020204020204" pitchFamily="34" charset="-122"/>
              </a:rPr>
              <a:t>与</a:t>
            </a:r>
            <a:r>
              <a:rPr lang="en-US" altLang="zh-CN" sz="1000" dirty="0">
                <a:solidFill>
                  <a:srgbClr val="1D1D1A"/>
                </a:solidFill>
                <a:latin typeface="微软雅黑" panose="020B0503020204020204" pitchFamily="34" charset="-122"/>
              </a:rPr>
              <a:t>TF </a:t>
            </a:r>
            <a:r>
              <a:rPr lang="zh-CN" altLang="en-US" sz="1000" dirty="0">
                <a:solidFill>
                  <a:srgbClr val="1D1D1A"/>
                </a:solidFill>
                <a:latin typeface="微软雅黑" panose="020B0503020204020204" pitchFamily="34" charset="-122"/>
              </a:rPr>
              <a:t>算子的映射关系。</a:t>
            </a:r>
          </a:p>
          <a:p>
            <a:pPr defTabSz="914400" fontAlgn="base">
              <a:spcAft>
                <a:spcPct val="0"/>
              </a:spcAft>
              <a:buSzPct val="60000"/>
            </a:pPr>
            <a:endParaRPr lang="en-US" altLang="zh-CN" sz="1000" b="1" dirty="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微软雅黑" panose="020B0503020204020204" pitchFamily="34" charset="-122"/>
              </a:rPr>
              <a:t>AICPU</a:t>
            </a:r>
            <a:r>
              <a:rPr lang="zh-CN" altLang="en-US" sz="1000" b="1" dirty="0">
                <a:solidFill>
                  <a:srgbClr val="1D1D1A"/>
                </a:solidFill>
                <a:latin typeface="微软雅黑" panose="020B0503020204020204" pitchFamily="34" charset="-122"/>
              </a:rPr>
              <a:t>调度执行（部署在</a:t>
            </a:r>
            <a:r>
              <a:rPr lang="en-US" altLang="zh-CN" sz="1000" b="1" dirty="0">
                <a:solidFill>
                  <a:srgbClr val="1D1D1A"/>
                </a:solidFill>
                <a:latin typeface="微软雅黑" panose="020B0503020204020204" pitchFamily="34" charset="-122"/>
              </a:rPr>
              <a:t>Device</a:t>
            </a:r>
            <a:r>
              <a:rPr lang="zh-CN" altLang="en-US" sz="1000" b="1" dirty="0">
                <a:solidFill>
                  <a:srgbClr val="1D1D1A"/>
                </a:solidFill>
                <a:latin typeface="微软雅黑" panose="020B0503020204020204" pitchFamily="34" charset="-122"/>
              </a:rPr>
              <a:t>）</a:t>
            </a:r>
            <a:endParaRPr lang="en-US" altLang="zh-CN" sz="1000" b="1" dirty="0">
              <a:solidFill>
                <a:srgbClr val="1D1D1A"/>
              </a:solidFill>
              <a:latin typeface="微软雅黑" panose="020B0503020204020204" pitchFamily="34" charset="-122"/>
            </a:endParaRPr>
          </a:p>
          <a:p>
            <a:pPr marL="324000" indent="-171450" defTabSz="914400" fontAlgn="base">
              <a:lnSpc>
                <a:spcPct val="150000"/>
              </a:lnSpc>
              <a:spcBef>
                <a:spcPts val="600"/>
              </a:spcBef>
              <a:spcAft>
                <a:spcPct val="0"/>
              </a:spcAft>
              <a:buSzPct val="100000"/>
              <a:buFont typeface="Wingdings" panose="05000000000000000000" pitchFamily="2" charset="2"/>
              <a:buChar char="Ø"/>
            </a:pPr>
            <a:r>
              <a:rPr lang="en-US" altLang="zh-CN" sz="1000" dirty="0">
                <a:solidFill>
                  <a:srgbClr val="1D1D1A"/>
                </a:solidFill>
                <a:latin typeface="微软雅黑" panose="020B0503020204020204" pitchFamily="34" charset="-122"/>
              </a:rPr>
              <a:t>AICPU-Scheduler</a:t>
            </a:r>
            <a:r>
              <a:rPr lang="zh-CN" altLang="en-US" sz="1000" dirty="0">
                <a:solidFill>
                  <a:srgbClr val="1D1D1A"/>
                </a:solidFill>
                <a:latin typeface="微软雅黑" panose="020B0503020204020204" pitchFamily="34" charset="-122"/>
              </a:rPr>
              <a:t>：负责模型、</a:t>
            </a:r>
            <a:r>
              <a:rPr lang="en-US" altLang="zh-CN" sz="1000" dirty="0">
                <a:solidFill>
                  <a:srgbClr val="1D1D1A"/>
                </a:solidFill>
                <a:latin typeface="微软雅黑" panose="020B0503020204020204" pitchFamily="34" charset="-122"/>
              </a:rPr>
              <a:t>stream</a:t>
            </a:r>
            <a:r>
              <a:rPr lang="zh-CN" altLang="en-US" sz="1000" dirty="0">
                <a:solidFill>
                  <a:srgbClr val="1D1D1A"/>
                </a:solidFill>
                <a:latin typeface="微软雅黑" panose="020B0503020204020204" pitchFamily="34" charset="-122"/>
              </a:rPr>
              <a:t>等信息管理和模型状态管理；负责与</a:t>
            </a:r>
            <a:r>
              <a:rPr lang="en-US" altLang="zh-CN" sz="1000" dirty="0">
                <a:solidFill>
                  <a:srgbClr val="1D1D1A"/>
                </a:solidFill>
                <a:latin typeface="微软雅黑" panose="020B0503020204020204" pitchFamily="34" charset="-122"/>
              </a:rPr>
              <a:t>TS</a:t>
            </a:r>
            <a:r>
              <a:rPr lang="zh-CN" altLang="en-US" sz="1000" dirty="0">
                <a:solidFill>
                  <a:srgbClr val="1D1D1A"/>
                </a:solidFill>
                <a:latin typeface="微软雅黑" panose="020B0503020204020204" pitchFamily="34" charset="-122"/>
              </a:rPr>
              <a:t>交互控制命令，调度模型执行和结束。</a:t>
            </a:r>
          </a:p>
          <a:p>
            <a:pPr marL="324000" indent="-171450" defTabSz="914400" fontAlgn="base">
              <a:lnSpc>
                <a:spcPct val="150000"/>
              </a:lnSpc>
              <a:spcBef>
                <a:spcPts val="600"/>
              </a:spcBef>
              <a:spcAft>
                <a:spcPct val="0"/>
              </a:spcAft>
              <a:buSzPct val="100000"/>
              <a:buFont typeface="Wingdings" panose="05000000000000000000" pitchFamily="2" charset="2"/>
              <a:buChar char="Ø"/>
            </a:pPr>
            <a:r>
              <a:rPr lang="en-US" altLang="zh-CN" sz="1000" dirty="0">
                <a:solidFill>
                  <a:srgbClr val="1D1D1A"/>
                </a:solidFill>
                <a:latin typeface="微软雅黑" panose="020B0503020204020204" pitchFamily="34" charset="-122"/>
              </a:rPr>
              <a:t>AICPU-Processor</a:t>
            </a:r>
            <a:r>
              <a:rPr lang="zh-CN" altLang="en-US" sz="1000" dirty="0">
                <a:solidFill>
                  <a:srgbClr val="1D1D1A"/>
                </a:solidFill>
                <a:latin typeface="微软雅黑" panose="020B0503020204020204" pitchFamily="34" charset="-122"/>
              </a:rPr>
              <a:t>：提供</a:t>
            </a:r>
            <a:r>
              <a:rPr lang="en-US" altLang="zh-CN" sz="1000" dirty="0">
                <a:solidFill>
                  <a:srgbClr val="1D1D1A"/>
                </a:solidFill>
                <a:latin typeface="微软雅黑" panose="020B0503020204020204" pitchFamily="34" charset="-122"/>
              </a:rPr>
              <a:t>AICPU</a:t>
            </a:r>
            <a:r>
              <a:rPr lang="zh-CN" altLang="en-US" sz="1000" dirty="0">
                <a:solidFill>
                  <a:srgbClr val="1D1D1A"/>
                </a:solidFill>
                <a:latin typeface="微软雅黑" panose="020B0503020204020204" pitchFamily="34" charset="-122"/>
              </a:rPr>
              <a:t>任务工作线程管理和</a:t>
            </a:r>
            <a:r>
              <a:rPr lang="en-US" altLang="zh-CN" sz="1000" dirty="0">
                <a:solidFill>
                  <a:srgbClr val="1D1D1A"/>
                </a:solidFill>
                <a:latin typeface="微软雅黑" panose="020B0503020204020204" pitchFamily="34" charset="-122"/>
              </a:rPr>
              <a:t>Kernel</a:t>
            </a:r>
            <a:r>
              <a:rPr lang="zh-CN" altLang="en-US" sz="1000" dirty="0">
                <a:solidFill>
                  <a:srgbClr val="1D1D1A"/>
                </a:solidFill>
                <a:latin typeface="微软雅黑" panose="020B0503020204020204" pitchFamily="34" charset="-122"/>
              </a:rPr>
              <a:t>注册管理。提供</a:t>
            </a:r>
            <a:r>
              <a:rPr lang="en-US" altLang="zh-CN" sz="1000" dirty="0">
                <a:solidFill>
                  <a:srgbClr val="1D1D1A"/>
                </a:solidFill>
                <a:latin typeface="微软雅黑" panose="020B0503020204020204" pitchFamily="34" charset="-122"/>
              </a:rPr>
              <a:t>task</a:t>
            </a:r>
            <a:r>
              <a:rPr lang="zh-CN" altLang="en-US" sz="1000" dirty="0">
                <a:solidFill>
                  <a:srgbClr val="1D1D1A"/>
                </a:solidFill>
                <a:latin typeface="微软雅黑" panose="020B0503020204020204" pitchFamily="34" charset="-122"/>
              </a:rPr>
              <a:t>分发功能，将</a:t>
            </a:r>
            <a:r>
              <a:rPr lang="en-US" altLang="zh-CN" sz="1000" dirty="0">
                <a:solidFill>
                  <a:srgbClr val="1D1D1A"/>
                </a:solidFill>
                <a:latin typeface="微软雅黑" panose="020B0503020204020204" pitchFamily="34" charset="-122"/>
              </a:rPr>
              <a:t>CPU</a:t>
            </a:r>
            <a:r>
              <a:rPr lang="zh-CN" altLang="en-US" sz="1000" dirty="0">
                <a:solidFill>
                  <a:srgbClr val="1D1D1A"/>
                </a:solidFill>
                <a:latin typeface="微软雅黑" panose="020B0503020204020204" pitchFamily="34" charset="-122"/>
              </a:rPr>
              <a:t>的</a:t>
            </a:r>
            <a:r>
              <a:rPr lang="en-US" altLang="zh-CN" sz="1000" dirty="0">
                <a:solidFill>
                  <a:srgbClr val="1D1D1A"/>
                </a:solidFill>
                <a:latin typeface="微软雅黑" panose="020B0503020204020204" pitchFamily="34" charset="-122"/>
              </a:rPr>
              <a:t>task</a:t>
            </a:r>
            <a:r>
              <a:rPr lang="zh-CN" altLang="en-US" sz="1000" dirty="0">
                <a:solidFill>
                  <a:srgbClr val="1D1D1A"/>
                </a:solidFill>
                <a:latin typeface="微软雅黑" panose="020B0503020204020204" pitchFamily="34" charset="-122"/>
              </a:rPr>
              <a:t>分发调度到各</a:t>
            </a:r>
            <a:r>
              <a:rPr lang="en-US" altLang="zh-CN" sz="1000" dirty="0">
                <a:solidFill>
                  <a:srgbClr val="1D1D1A"/>
                </a:solidFill>
                <a:latin typeface="微软雅黑" panose="020B0503020204020204" pitchFamily="34" charset="-122"/>
              </a:rPr>
              <a:t>AICPU</a:t>
            </a:r>
            <a:r>
              <a:rPr lang="zh-CN" altLang="en-US" sz="1000" dirty="0">
                <a:solidFill>
                  <a:srgbClr val="1D1D1A"/>
                </a:solidFill>
                <a:latin typeface="微软雅黑" panose="020B0503020204020204" pitchFamily="34" charset="-122"/>
              </a:rPr>
              <a:t>工作线程进行执行。</a:t>
            </a:r>
          </a:p>
          <a:p>
            <a:pPr marL="324000" indent="-171450" defTabSz="914400" fontAlgn="base">
              <a:lnSpc>
                <a:spcPct val="150000"/>
              </a:lnSpc>
              <a:spcBef>
                <a:spcPts val="600"/>
              </a:spcBef>
              <a:spcAft>
                <a:spcPct val="0"/>
              </a:spcAft>
              <a:buSzPct val="100000"/>
              <a:buFont typeface="Wingdings" panose="05000000000000000000" pitchFamily="2" charset="2"/>
              <a:buChar char="Ø"/>
            </a:pPr>
            <a:r>
              <a:rPr lang="en-US" altLang="zh-CN" sz="1000" dirty="0">
                <a:solidFill>
                  <a:srgbClr val="1D1D1A"/>
                </a:solidFill>
                <a:latin typeface="微软雅黑" panose="020B0503020204020204" pitchFamily="34" charset="-122"/>
              </a:rPr>
              <a:t>AICPU-Kernels</a:t>
            </a:r>
            <a:r>
              <a:rPr lang="zh-CN" altLang="en-US" sz="1000" dirty="0">
                <a:solidFill>
                  <a:srgbClr val="1D1D1A"/>
                </a:solidFill>
                <a:latin typeface="微软雅黑" panose="020B0503020204020204" pitchFamily="34" charset="-122"/>
              </a:rPr>
              <a:t>：提供</a:t>
            </a:r>
            <a:r>
              <a:rPr lang="en-US" altLang="zh-CN" sz="1000" dirty="0">
                <a:solidFill>
                  <a:srgbClr val="1D1D1A"/>
                </a:solidFill>
                <a:latin typeface="微软雅黑" panose="020B0503020204020204" pitchFamily="34" charset="-122"/>
              </a:rPr>
              <a:t>CPU</a:t>
            </a:r>
            <a:r>
              <a:rPr lang="zh-CN" altLang="en-US" sz="1000" dirty="0">
                <a:solidFill>
                  <a:srgbClr val="1D1D1A"/>
                </a:solidFill>
                <a:latin typeface="微软雅黑" panose="020B0503020204020204" pitchFamily="34" charset="-122"/>
              </a:rPr>
              <a:t>算子，</a:t>
            </a:r>
            <a:r>
              <a:rPr lang="en-US" altLang="zh-CN" sz="1000" dirty="0">
                <a:solidFill>
                  <a:srgbClr val="1D1D1A"/>
                </a:solidFill>
                <a:latin typeface="微软雅黑" panose="020B0503020204020204" pitchFamily="34" charset="-122"/>
              </a:rPr>
              <a:t>TF</a:t>
            </a:r>
            <a:r>
              <a:rPr lang="zh-CN" altLang="en-US" sz="1000" dirty="0">
                <a:solidFill>
                  <a:srgbClr val="1D1D1A"/>
                </a:solidFill>
                <a:latin typeface="微软雅黑" panose="020B0503020204020204" pitchFamily="34" charset="-122"/>
              </a:rPr>
              <a:t>算子，</a:t>
            </a:r>
            <a:r>
              <a:rPr lang="en-US" altLang="zh-CN" sz="1000" dirty="0">
                <a:solidFill>
                  <a:srgbClr val="1D1D1A"/>
                </a:solidFill>
                <a:latin typeface="微软雅黑" panose="020B0503020204020204" pitchFamily="34" charset="-122"/>
              </a:rPr>
              <a:t>DVPP</a:t>
            </a:r>
            <a:r>
              <a:rPr lang="zh-CN" altLang="en-US" sz="1000" dirty="0">
                <a:solidFill>
                  <a:srgbClr val="1D1D1A"/>
                </a:solidFill>
                <a:latin typeface="微软雅黑" panose="020B0503020204020204" pitchFamily="34" charset="-122"/>
              </a:rPr>
              <a:t>算子，</a:t>
            </a:r>
            <a:r>
              <a:rPr lang="en-US" altLang="zh-CN" sz="1000" dirty="0">
                <a:solidFill>
                  <a:srgbClr val="1D1D1A"/>
                </a:solidFill>
                <a:latin typeface="微软雅黑" panose="020B0503020204020204" pitchFamily="34" charset="-122"/>
              </a:rPr>
              <a:t>FV</a:t>
            </a:r>
            <a:r>
              <a:rPr lang="zh-CN" altLang="en-US" sz="1000" dirty="0">
                <a:solidFill>
                  <a:srgbClr val="1D1D1A"/>
                </a:solidFill>
                <a:latin typeface="微软雅黑" panose="020B0503020204020204" pitchFamily="34" charset="-122"/>
              </a:rPr>
              <a:t>（短特征）算子的执行功能。</a:t>
            </a:r>
          </a:p>
        </p:txBody>
      </p:sp>
      <p:sp>
        <p:nvSpPr>
          <p:cNvPr id="7" name="矩形 6"/>
          <p:cNvSpPr/>
          <p:nvPr/>
        </p:nvSpPr>
        <p:spPr>
          <a:xfrm>
            <a:off x="5672666" y="4455925"/>
            <a:ext cx="5807030" cy="1569660"/>
          </a:xfrm>
          <a:prstGeom prst="rect">
            <a:avLst/>
          </a:prstGeom>
        </p:spPr>
        <p:txBody>
          <a:bodyPr wrap="square">
            <a:spAutoFit/>
          </a:bodyPr>
          <a:lstStyle/>
          <a:p>
            <a:pPr defTabSz="914400" fontAlgn="base">
              <a:lnSpc>
                <a:spcPct val="150000"/>
              </a:lnSpc>
              <a:spcBef>
                <a:spcPts val="600"/>
              </a:spcBef>
              <a:spcAft>
                <a:spcPct val="0"/>
              </a:spcAft>
              <a:buSzPct val="60000"/>
            </a:pPr>
            <a:r>
              <a:rPr lang="zh-CN" altLang="en-US" sz="1100" b="1" dirty="0">
                <a:solidFill>
                  <a:srgbClr val="1D1D1A"/>
                </a:solidFill>
                <a:latin typeface="微软雅黑" panose="020B0503020204020204" pitchFamily="34" charset="-122"/>
              </a:rPr>
              <a:t>关于</a:t>
            </a:r>
            <a:r>
              <a:rPr lang="en-US" altLang="zh-CN" sz="1100" b="1" dirty="0">
                <a:solidFill>
                  <a:srgbClr val="1D1D1A"/>
                </a:solidFill>
                <a:latin typeface="微软雅黑" panose="020B0503020204020204" pitchFamily="34" charset="-122"/>
              </a:rPr>
              <a:t>Host/Device</a:t>
            </a:r>
            <a:r>
              <a:rPr lang="zh-CN" altLang="en-US" sz="1100" b="1" dirty="0">
                <a:solidFill>
                  <a:srgbClr val="1D1D1A"/>
                </a:solidFill>
                <a:latin typeface="微软雅黑" panose="020B0503020204020204" pitchFamily="34" charset="-122"/>
              </a:rPr>
              <a:t>的概念：</a:t>
            </a:r>
            <a:endParaRPr lang="en-US" altLang="zh-CN" sz="1100" b="1" dirty="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zh-CN" altLang="en-US" sz="1100" b="1" dirty="0">
                <a:solidFill>
                  <a:srgbClr val="1D1D1A"/>
                </a:solidFill>
                <a:latin typeface="微软雅黑" panose="020B0503020204020204" pitchFamily="34" charset="-122"/>
              </a:rPr>
              <a:t>在异构计算架构中</a:t>
            </a:r>
            <a:r>
              <a:rPr lang="en-US" altLang="zh-CN" sz="1100" b="1" dirty="0">
                <a:solidFill>
                  <a:srgbClr val="1D1D1A"/>
                </a:solidFill>
                <a:latin typeface="微软雅黑" panose="020B0503020204020204" pitchFamily="34" charset="-122"/>
              </a:rPr>
              <a:t>, </a:t>
            </a:r>
            <a:r>
              <a:rPr lang="zh-CN" altLang="en-US" sz="1100" b="1" dirty="0">
                <a:solidFill>
                  <a:srgbClr val="1D1D1A"/>
                </a:solidFill>
                <a:latin typeface="微软雅黑" panose="020B0503020204020204" pitchFamily="34" charset="-122"/>
              </a:rPr>
              <a:t>昇腾</a:t>
            </a:r>
            <a:r>
              <a:rPr lang="en-US" altLang="zh-CN" sz="1100" b="1" dirty="0">
                <a:solidFill>
                  <a:srgbClr val="1D1D1A"/>
                </a:solidFill>
                <a:latin typeface="微软雅黑" panose="020B0503020204020204" pitchFamily="34" charset="-122"/>
              </a:rPr>
              <a:t>AI</a:t>
            </a:r>
            <a:r>
              <a:rPr lang="zh-CN" altLang="en-US" sz="1100" b="1" dirty="0">
                <a:solidFill>
                  <a:srgbClr val="1D1D1A"/>
                </a:solidFill>
                <a:latin typeface="微软雅黑" panose="020B0503020204020204" pitchFamily="34" charset="-122"/>
              </a:rPr>
              <a:t>处理器与</a:t>
            </a:r>
            <a:r>
              <a:rPr lang="en-US" altLang="zh-CN" sz="1100" b="1" dirty="0">
                <a:solidFill>
                  <a:srgbClr val="1D1D1A"/>
                </a:solidFill>
                <a:latin typeface="微软雅黑" panose="020B0503020204020204" pitchFamily="34" charset="-122"/>
              </a:rPr>
              <a:t>CPU</a:t>
            </a:r>
            <a:r>
              <a:rPr lang="zh-CN" altLang="en-US" sz="1100" b="1" dirty="0">
                <a:solidFill>
                  <a:srgbClr val="1D1D1A"/>
                </a:solidFill>
                <a:latin typeface="微软雅黑" panose="020B0503020204020204" pitchFamily="34" charset="-122"/>
              </a:rPr>
              <a:t>通过</a:t>
            </a:r>
            <a:r>
              <a:rPr lang="en-US" altLang="zh-CN" sz="1100" b="1" dirty="0" err="1">
                <a:solidFill>
                  <a:srgbClr val="1D1D1A"/>
                </a:solidFill>
                <a:latin typeface="微软雅黑" panose="020B0503020204020204" pitchFamily="34" charset="-122"/>
              </a:rPr>
              <a:t>PCIe</a:t>
            </a:r>
            <a:r>
              <a:rPr lang="zh-CN" altLang="en-US" sz="1100" b="1" dirty="0">
                <a:solidFill>
                  <a:srgbClr val="1D1D1A"/>
                </a:solidFill>
                <a:latin typeface="微软雅黑" panose="020B0503020204020204" pitchFamily="34" charset="-122"/>
              </a:rPr>
              <a:t>总线连接在一起来协同工作。</a:t>
            </a:r>
          </a:p>
          <a:p>
            <a:pPr defTabSz="914400" fontAlgn="base">
              <a:lnSpc>
                <a:spcPct val="150000"/>
              </a:lnSpc>
              <a:spcBef>
                <a:spcPts val="600"/>
              </a:spcBef>
              <a:spcAft>
                <a:spcPct val="0"/>
              </a:spcAft>
              <a:buSzPct val="60000"/>
            </a:pPr>
            <a:r>
              <a:rPr lang="en-US" altLang="zh-CN" sz="1100" b="1" dirty="0">
                <a:solidFill>
                  <a:srgbClr val="1D1D1A"/>
                </a:solidFill>
                <a:latin typeface="微软雅黑" panose="020B0503020204020204" pitchFamily="34" charset="-122"/>
              </a:rPr>
              <a:t>Host</a:t>
            </a:r>
            <a:r>
              <a:rPr lang="zh-CN" altLang="en-US" sz="1100" b="1" dirty="0">
                <a:solidFill>
                  <a:srgbClr val="1D1D1A"/>
                </a:solidFill>
                <a:latin typeface="微软雅黑" panose="020B0503020204020204" pitchFamily="34" charset="-122"/>
              </a:rPr>
              <a:t>：</a:t>
            </a:r>
            <a:r>
              <a:rPr lang="en-US" altLang="zh-CN" sz="1000" dirty="0">
                <a:solidFill>
                  <a:srgbClr val="1D1D1A"/>
                </a:solidFill>
                <a:latin typeface="微软雅黑" panose="020B0503020204020204" pitchFamily="34" charset="-122"/>
              </a:rPr>
              <a:t>CPU</a:t>
            </a:r>
            <a:r>
              <a:rPr lang="zh-CN" altLang="en-US" sz="1000" dirty="0">
                <a:solidFill>
                  <a:srgbClr val="1D1D1A"/>
                </a:solidFill>
                <a:latin typeface="微软雅黑" panose="020B0503020204020204" pitchFamily="34" charset="-122"/>
              </a:rPr>
              <a:t>所在位置称为主机端（</a:t>
            </a:r>
            <a:r>
              <a:rPr lang="en-US" altLang="zh-CN" sz="1000" dirty="0">
                <a:solidFill>
                  <a:srgbClr val="1D1D1A"/>
                </a:solidFill>
                <a:latin typeface="微软雅黑" panose="020B0503020204020204" pitchFamily="34" charset="-122"/>
              </a:rPr>
              <a:t>Host</a:t>
            </a:r>
            <a:r>
              <a:rPr lang="zh-CN" altLang="en-US" sz="1000" dirty="0">
                <a:solidFill>
                  <a:srgbClr val="1D1D1A"/>
                </a:solidFill>
                <a:latin typeface="微软雅黑" panose="020B0503020204020204" pitchFamily="34" charset="-122"/>
              </a:rPr>
              <a:t>），是指与昇腾</a:t>
            </a:r>
            <a:r>
              <a:rPr lang="en-US" altLang="zh-CN" sz="1000" dirty="0">
                <a:solidFill>
                  <a:srgbClr val="1D1D1A"/>
                </a:solidFill>
                <a:latin typeface="微软雅黑" panose="020B0503020204020204" pitchFamily="34" charset="-122"/>
              </a:rPr>
              <a:t>AI</a:t>
            </a:r>
            <a:r>
              <a:rPr lang="zh-CN" altLang="en-US" sz="1000" dirty="0">
                <a:solidFill>
                  <a:srgbClr val="1D1D1A"/>
                </a:solidFill>
                <a:latin typeface="微软雅黑" panose="020B0503020204020204" pitchFamily="34" charset="-122"/>
              </a:rPr>
              <a:t>处理器所在硬件设备相连的</a:t>
            </a:r>
            <a:r>
              <a:rPr lang="en-US" altLang="zh-CN" sz="1000" dirty="0">
                <a:solidFill>
                  <a:srgbClr val="1D1D1A"/>
                </a:solidFill>
                <a:latin typeface="微软雅黑" panose="020B0503020204020204" pitchFamily="34" charset="-122"/>
              </a:rPr>
              <a:t>X86</a:t>
            </a:r>
            <a:r>
              <a:rPr lang="zh-CN" altLang="en-US" sz="1000" dirty="0">
                <a:solidFill>
                  <a:srgbClr val="1D1D1A"/>
                </a:solidFill>
                <a:latin typeface="微软雅黑" panose="020B0503020204020204" pitchFamily="34" charset="-122"/>
              </a:rPr>
              <a:t>服务器、</a:t>
            </a:r>
            <a:r>
              <a:rPr lang="en-US" altLang="zh-CN" sz="1000" dirty="0">
                <a:solidFill>
                  <a:srgbClr val="1D1D1A"/>
                </a:solidFill>
                <a:latin typeface="微软雅黑" panose="020B0503020204020204" pitchFamily="34" charset="-122"/>
              </a:rPr>
              <a:t>ARM</a:t>
            </a:r>
            <a:r>
              <a:rPr lang="zh-CN" altLang="en-US" sz="1000" dirty="0">
                <a:solidFill>
                  <a:srgbClr val="1D1D1A"/>
                </a:solidFill>
                <a:latin typeface="微软雅黑" panose="020B0503020204020204" pitchFamily="34" charset="-122"/>
              </a:rPr>
              <a:t>服务器或者</a:t>
            </a:r>
            <a:r>
              <a:rPr lang="en-US" altLang="zh-CN" sz="1000" dirty="0" err="1">
                <a:solidFill>
                  <a:srgbClr val="1D1D1A"/>
                </a:solidFill>
                <a:latin typeface="微软雅黑" panose="020B0503020204020204" pitchFamily="34" charset="-122"/>
              </a:rPr>
              <a:t>WindowsPC</a:t>
            </a:r>
            <a:r>
              <a:rPr lang="zh-CN" altLang="en-US" sz="1000" dirty="0">
                <a:solidFill>
                  <a:srgbClr val="1D1D1A"/>
                </a:solidFill>
                <a:latin typeface="微软雅黑" panose="020B0503020204020204" pitchFamily="34" charset="-122"/>
              </a:rPr>
              <a:t>，利用昇腾</a:t>
            </a:r>
            <a:r>
              <a:rPr lang="en-US" altLang="zh-CN" sz="1000" dirty="0">
                <a:solidFill>
                  <a:srgbClr val="1D1D1A"/>
                </a:solidFill>
                <a:latin typeface="微软雅黑" panose="020B0503020204020204" pitchFamily="34" charset="-122"/>
              </a:rPr>
              <a:t>AI</a:t>
            </a:r>
            <a:r>
              <a:rPr lang="zh-CN" altLang="en-US" sz="1000" dirty="0">
                <a:solidFill>
                  <a:srgbClr val="1D1D1A"/>
                </a:solidFill>
                <a:latin typeface="微软雅黑" panose="020B0503020204020204" pitchFamily="34" charset="-122"/>
              </a:rPr>
              <a:t>处理器提供的</a:t>
            </a:r>
            <a:r>
              <a:rPr lang="en-US" altLang="zh-CN" sz="1000" dirty="0">
                <a:solidFill>
                  <a:srgbClr val="1D1D1A"/>
                </a:solidFill>
                <a:latin typeface="微软雅黑" panose="020B0503020204020204" pitchFamily="34" charset="-122"/>
              </a:rPr>
              <a:t>NN(Neural-Network)</a:t>
            </a:r>
            <a:r>
              <a:rPr lang="zh-CN" altLang="en-US" sz="1000" dirty="0">
                <a:solidFill>
                  <a:srgbClr val="1D1D1A"/>
                </a:solidFill>
                <a:latin typeface="微软雅黑" panose="020B0503020204020204" pitchFamily="34" charset="-122"/>
              </a:rPr>
              <a:t>计算能力完成业务。</a:t>
            </a:r>
          </a:p>
          <a:p>
            <a:pPr defTabSz="914400" fontAlgn="base">
              <a:lnSpc>
                <a:spcPct val="150000"/>
              </a:lnSpc>
              <a:spcBef>
                <a:spcPts val="600"/>
              </a:spcBef>
              <a:spcAft>
                <a:spcPct val="0"/>
              </a:spcAft>
              <a:buSzPct val="60000"/>
            </a:pPr>
            <a:r>
              <a:rPr lang="en-US" altLang="zh-CN" sz="1100" b="1" dirty="0">
                <a:solidFill>
                  <a:srgbClr val="1D1D1A"/>
                </a:solidFill>
                <a:latin typeface="微软雅黑" panose="020B0503020204020204" pitchFamily="34" charset="-122"/>
              </a:rPr>
              <a:t>Device</a:t>
            </a:r>
            <a:r>
              <a:rPr lang="zh-CN" altLang="en-US" sz="1100" b="1" dirty="0">
                <a:solidFill>
                  <a:srgbClr val="1D1D1A"/>
                </a:solidFill>
                <a:latin typeface="微软雅黑" panose="020B0503020204020204" pitchFamily="34" charset="-122"/>
              </a:rPr>
              <a:t>：</a:t>
            </a:r>
            <a:r>
              <a:rPr lang="zh-CN" altLang="en-US" sz="1000" dirty="0">
                <a:solidFill>
                  <a:srgbClr val="1D1D1A"/>
                </a:solidFill>
                <a:latin typeface="微软雅黑" panose="020B0503020204020204" pitchFamily="34" charset="-122"/>
              </a:rPr>
              <a:t>是指安装了昇腾</a:t>
            </a:r>
            <a:r>
              <a:rPr lang="en-US" altLang="zh-CN" sz="1000" dirty="0">
                <a:solidFill>
                  <a:srgbClr val="1D1D1A"/>
                </a:solidFill>
                <a:latin typeface="微软雅黑" panose="020B0503020204020204" pitchFamily="34" charset="-122"/>
              </a:rPr>
              <a:t>AI</a:t>
            </a:r>
            <a:r>
              <a:rPr lang="zh-CN" altLang="en-US" sz="1000" dirty="0">
                <a:solidFill>
                  <a:srgbClr val="1D1D1A"/>
                </a:solidFill>
                <a:latin typeface="微软雅黑" panose="020B0503020204020204" pitchFamily="34" charset="-122"/>
              </a:rPr>
              <a:t>处理器的设备，利用</a:t>
            </a:r>
            <a:r>
              <a:rPr lang="en-US" altLang="zh-CN" sz="1000" dirty="0" err="1">
                <a:solidFill>
                  <a:srgbClr val="1D1D1A"/>
                </a:solidFill>
                <a:latin typeface="微软雅黑" panose="020B0503020204020204" pitchFamily="34" charset="-122"/>
              </a:rPr>
              <a:t>PCIe</a:t>
            </a:r>
            <a:r>
              <a:rPr lang="zh-CN" altLang="en-US" sz="1000" dirty="0">
                <a:solidFill>
                  <a:srgbClr val="1D1D1A"/>
                </a:solidFill>
                <a:latin typeface="微软雅黑" panose="020B0503020204020204" pitchFamily="34" charset="-122"/>
              </a:rPr>
              <a:t>接口与</a:t>
            </a:r>
            <a:r>
              <a:rPr lang="en-US" altLang="zh-CN" sz="1000" dirty="0">
                <a:solidFill>
                  <a:srgbClr val="1D1D1A"/>
                </a:solidFill>
                <a:latin typeface="微软雅黑" panose="020B0503020204020204" pitchFamily="34" charset="-122"/>
              </a:rPr>
              <a:t>Host</a:t>
            </a:r>
            <a:r>
              <a:rPr lang="zh-CN" altLang="en-US" sz="1000" dirty="0">
                <a:solidFill>
                  <a:srgbClr val="1D1D1A"/>
                </a:solidFill>
                <a:latin typeface="微软雅黑" panose="020B0503020204020204" pitchFamily="34" charset="-122"/>
              </a:rPr>
              <a:t>连接，为</a:t>
            </a:r>
            <a:r>
              <a:rPr lang="en-US" altLang="zh-CN" sz="1000" dirty="0">
                <a:solidFill>
                  <a:srgbClr val="1D1D1A"/>
                </a:solidFill>
                <a:latin typeface="微软雅黑" panose="020B0503020204020204" pitchFamily="34" charset="-122"/>
              </a:rPr>
              <a:t>Host</a:t>
            </a:r>
            <a:r>
              <a:rPr lang="zh-CN" altLang="en-US" sz="1000" dirty="0">
                <a:solidFill>
                  <a:srgbClr val="1D1D1A"/>
                </a:solidFill>
                <a:latin typeface="微软雅黑" panose="020B0503020204020204" pitchFamily="34" charset="-122"/>
              </a:rPr>
              <a:t>提供</a:t>
            </a:r>
            <a:r>
              <a:rPr lang="en-US" altLang="zh-CN" sz="1000" dirty="0">
                <a:solidFill>
                  <a:srgbClr val="1D1D1A"/>
                </a:solidFill>
                <a:latin typeface="微软雅黑" panose="020B0503020204020204" pitchFamily="34" charset="-122"/>
              </a:rPr>
              <a:t>NN</a:t>
            </a:r>
            <a:r>
              <a:rPr lang="zh-CN" altLang="en-US" sz="1000" dirty="0">
                <a:solidFill>
                  <a:srgbClr val="1D1D1A"/>
                </a:solidFill>
                <a:latin typeface="微软雅黑" panose="020B0503020204020204" pitchFamily="34" charset="-122"/>
              </a:rPr>
              <a:t>计算能力。</a:t>
            </a:r>
            <a:endParaRPr lang="en-US" altLang="zh-CN" sz="1000" dirty="0">
              <a:solidFill>
                <a:srgbClr val="1D1D1A"/>
              </a:solidFill>
              <a:latin typeface="微软雅黑" panose="020B0503020204020204" pitchFamily="34" charset="-122"/>
            </a:endParaRPr>
          </a:p>
        </p:txBody>
      </p:sp>
    </p:spTree>
    <p:extLst>
      <p:ext uri="{BB962C8B-B14F-4D97-AF65-F5344CB8AC3E}">
        <p14:creationId xmlns:p14="http://schemas.microsoft.com/office/powerpoint/2010/main" val="83540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286794"/>
            <a:ext cx="10740640" cy="993400"/>
          </a:xfrm>
        </p:spPr>
        <p:txBody>
          <a:bodyPr>
            <a:normAutofit/>
          </a:bodyPr>
          <a:lstStyle/>
          <a:p>
            <a:r>
              <a:rPr lang="en-US" altLang="zh-CN" b="1" dirty="0">
                <a:solidFill>
                  <a:srgbClr val="990000"/>
                </a:solidFill>
              </a:rPr>
              <a:t>CANN</a:t>
            </a:r>
            <a:r>
              <a:rPr lang="zh-CN" altLang="en-US" b="1" dirty="0">
                <a:solidFill>
                  <a:srgbClr val="990000"/>
                </a:solidFill>
              </a:rPr>
              <a:t>平台 </a:t>
            </a:r>
            <a:r>
              <a:rPr lang="en-US" altLang="zh-CN" b="1" dirty="0">
                <a:solidFill>
                  <a:srgbClr val="990000"/>
                </a:solidFill>
              </a:rPr>
              <a:t>—— </a:t>
            </a:r>
            <a:r>
              <a:rPr lang="zh-CN" altLang="en-US" b="1" dirty="0">
                <a:solidFill>
                  <a:srgbClr val="990000"/>
                </a:solidFill>
              </a:rPr>
              <a:t>数字视觉预处理</a:t>
            </a:r>
            <a:r>
              <a:rPr lang="en-US" altLang="zh-CN" b="1" dirty="0">
                <a:solidFill>
                  <a:srgbClr val="990000"/>
                </a:solidFill>
              </a:rPr>
              <a:t>DVPP</a:t>
            </a:r>
            <a:endParaRPr lang="en-US" b="1" dirty="0">
              <a:solidFill>
                <a:srgbClr val="990000"/>
              </a:solidFill>
            </a:endParaRPr>
          </a:p>
        </p:txBody>
      </p:sp>
      <p:sp>
        <p:nvSpPr>
          <p:cNvPr id="4" name="矩形 3"/>
          <p:cNvSpPr/>
          <p:nvPr/>
        </p:nvSpPr>
        <p:spPr>
          <a:xfrm>
            <a:off x="5630330" y="843402"/>
            <a:ext cx="5875867" cy="3270126"/>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a:solidFill>
                  <a:srgbClr val="1D1D1A"/>
                </a:solidFill>
                <a:latin typeface="微软雅黑" panose="020B0503020204020204" pitchFamily="34" charset="-122"/>
              </a:rPr>
              <a:t>DVPP</a:t>
            </a:r>
            <a:r>
              <a:rPr lang="zh-CN" altLang="en-US" sz="1100" b="1">
                <a:solidFill>
                  <a:srgbClr val="1D1D1A"/>
                </a:solidFill>
                <a:latin typeface="微软雅黑" panose="020B0503020204020204" pitchFamily="34" charset="-122"/>
              </a:rPr>
              <a:t>（</a:t>
            </a:r>
            <a:r>
              <a:rPr lang="en-US" altLang="zh-CN" sz="1100" b="1">
                <a:solidFill>
                  <a:srgbClr val="1D1D1A"/>
                </a:solidFill>
                <a:latin typeface="微软雅黑" panose="020B0503020204020204" pitchFamily="34" charset="-122"/>
              </a:rPr>
              <a:t>Digital Vision Pre-Processing</a:t>
            </a:r>
            <a:r>
              <a:rPr lang="zh-CN" altLang="en-US" sz="1100" b="1">
                <a:solidFill>
                  <a:srgbClr val="1D1D1A"/>
                </a:solidFill>
                <a:latin typeface="微软雅黑" panose="020B0503020204020204" pitchFamily="34" charset="-122"/>
              </a:rPr>
              <a:t>）</a:t>
            </a:r>
            <a:endParaRPr lang="en-US" altLang="zh-CN" sz="1100" b="1">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zh-CN" altLang="en-US" sz="1000">
                <a:solidFill>
                  <a:srgbClr val="1D1D1A"/>
                </a:solidFill>
                <a:latin typeface="微软雅黑" panose="020B0503020204020204" pitchFamily="34" charset="-122"/>
              </a:rPr>
              <a:t>主要实现视频解码（</a:t>
            </a:r>
            <a:r>
              <a:rPr lang="en-US" altLang="zh-CN" sz="1000">
                <a:solidFill>
                  <a:srgbClr val="1D1D1A"/>
                </a:solidFill>
                <a:latin typeface="微软雅黑" panose="020B0503020204020204" pitchFamily="34" charset="-122"/>
              </a:rPr>
              <a:t>VDEC</a:t>
            </a:r>
            <a:r>
              <a:rPr lang="zh-CN" altLang="en-US" sz="1000">
                <a:solidFill>
                  <a:srgbClr val="1D1D1A"/>
                </a:solidFill>
                <a:latin typeface="微软雅黑" panose="020B0503020204020204" pitchFamily="34" charset="-122"/>
              </a:rPr>
              <a:t>）、视频编码（</a:t>
            </a:r>
            <a:r>
              <a:rPr lang="en-US" altLang="zh-CN" sz="1000">
                <a:solidFill>
                  <a:srgbClr val="1D1D1A"/>
                </a:solidFill>
                <a:latin typeface="微软雅黑" panose="020B0503020204020204" pitchFamily="34" charset="-122"/>
              </a:rPr>
              <a:t>VENC</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JPEG</a:t>
            </a:r>
            <a:r>
              <a:rPr lang="zh-CN" altLang="en-US" sz="1000">
                <a:solidFill>
                  <a:srgbClr val="1D1D1A"/>
                </a:solidFill>
                <a:latin typeface="微软雅黑" panose="020B0503020204020204" pitchFamily="34" charset="-122"/>
              </a:rPr>
              <a:t>编解码（</a:t>
            </a:r>
            <a:r>
              <a:rPr lang="en-US" altLang="zh-CN" sz="1000">
                <a:solidFill>
                  <a:srgbClr val="1D1D1A"/>
                </a:solidFill>
                <a:latin typeface="微软雅黑" panose="020B0503020204020204" pitchFamily="34" charset="-122"/>
              </a:rPr>
              <a:t>JPEGD/E</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VPC</a:t>
            </a:r>
            <a:r>
              <a:rPr lang="zh-CN" altLang="en-US" sz="1000">
                <a:solidFill>
                  <a:srgbClr val="1D1D1A"/>
                </a:solidFill>
                <a:latin typeface="微软雅黑" panose="020B0503020204020204" pitchFamily="34" charset="-122"/>
              </a:rPr>
              <a:t>（预处理）。</a:t>
            </a:r>
            <a:endParaRPr lang="en-US" altLang="zh-CN" sz="100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endParaRPr lang="en-US" altLang="zh-CN" sz="1000">
              <a:solidFill>
                <a:srgbClr val="1D1D1A"/>
              </a:solidFill>
              <a:latin typeface="微软雅黑" panose="020B0503020204020204" pitchFamily="34" charset="-122"/>
            </a:endParaRPr>
          </a:p>
          <a:p>
            <a:pPr defTabSz="914400" fontAlgn="base">
              <a:lnSpc>
                <a:spcPct val="150000"/>
              </a:lnSpc>
              <a:spcBef>
                <a:spcPts val="600"/>
              </a:spcBef>
              <a:spcAft>
                <a:spcPct val="0"/>
              </a:spcAft>
              <a:buSzPct val="60000"/>
            </a:pPr>
            <a:r>
              <a:rPr lang="en-US" altLang="zh-CN" sz="1000" b="1">
                <a:solidFill>
                  <a:srgbClr val="1D1D1A"/>
                </a:solidFill>
                <a:latin typeface="微软雅黑" panose="020B0503020204020204" pitchFamily="34" charset="-122"/>
              </a:rPr>
              <a:t>DVPP</a:t>
            </a:r>
            <a:r>
              <a:rPr lang="zh-CN" altLang="en-US" sz="1000" b="1">
                <a:solidFill>
                  <a:srgbClr val="1D1D1A"/>
                </a:solidFill>
                <a:latin typeface="微软雅黑" panose="020B0503020204020204" pitchFamily="34" charset="-122"/>
              </a:rPr>
              <a:t>对外提供的接口：</a:t>
            </a:r>
            <a:endParaRPr lang="zh-CN" altLang="en-US" sz="1050" b="1">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a:solidFill>
                  <a:srgbClr val="1D1D1A"/>
                </a:solidFill>
                <a:latin typeface="微软雅黑" panose="020B0503020204020204" pitchFamily="34" charset="-122"/>
              </a:rPr>
              <a:t>视频解码（</a:t>
            </a:r>
            <a:r>
              <a:rPr lang="en-US" altLang="zh-CN" sz="1000" b="1">
                <a:solidFill>
                  <a:srgbClr val="1D1D1A"/>
                </a:solidFill>
                <a:latin typeface="微软雅黑" panose="020B0503020204020204" pitchFamily="34" charset="-122"/>
              </a:rPr>
              <a:t>VDEC</a:t>
            </a:r>
            <a:r>
              <a:rPr lang="zh-CN" altLang="en-US" sz="1000" b="1">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支持</a:t>
            </a:r>
            <a:r>
              <a:rPr lang="en-US" altLang="zh-CN" sz="1000">
                <a:solidFill>
                  <a:srgbClr val="1D1D1A"/>
                </a:solidFill>
                <a:latin typeface="微软雅黑" panose="020B0503020204020204" pitchFamily="34" charset="-122"/>
              </a:rPr>
              <a:t>H264</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H265</a:t>
            </a:r>
            <a:r>
              <a:rPr lang="zh-CN" altLang="en-US" sz="1000">
                <a:solidFill>
                  <a:srgbClr val="1D1D1A"/>
                </a:solidFill>
                <a:latin typeface="微软雅黑" panose="020B0503020204020204" pitchFamily="34" charset="-122"/>
              </a:rPr>
              <a:t>两种视频格式的解码。</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a:solidFill>
                  <a:srgbClr val="1D1D1A"/>
                </a:solidFill>
                <a:latin typeface="微软雅黑" panose="020B0503020204020204" pitchFamily="34" charset="-122"/>
              </a:rPr>
              <a:t>视频编码（</a:t>
            </a:r>
            <a:r>
              <a:rPr lang="en-US" altLang="zh-CN" sz="1000" b="1">
                <a:solidFill>
                  <a:srgbClr val="1D1D1A"/>
                </a:solidFill>
                <a:latin typeface="微软雅黑" panose="020B0503020204020204" pitchFamily="34" charset="-122"/>
              </a:rPr>
              <a:t>VENC</a:t>
            </a:r>
            <a:r>
              <a:rPr lang="zh-CN" altLang="en-US" sz="1000" b="1">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实现</a:t>
            </a:r>
            <a:r>
              <a:rPr lang="en-US" altLang="zh-CN" sz="1000">
                <a:solidFill>
                  <a:srgbClr val="1D1D1A"/>
                </a:solidFill>
                <a:latin typeface="微软雅黑" panose="020B0503020204020204" pitchFamily="34" charset="-122"/>
              </a:rPr>
              <a:t>YUV/YVU420</a:t>
            </a:r>
            <a:r>
              <a:rPr lang="zh-CN" altLang="en-US" sz="1000">
                <a:solidFill>
                  <a:srgbClr val="1D1D1A"/>
                </a:solidFill>
                <a:latin typeface="微软雅黑" panose="020B0503020204020204" pitchFamily="34" charset="-122"/>
              </a:rPr>
              <a:t>图片数据的编码，支持</a:t>
            </a:r>
            <a:r>
              <a:rPr lang="en-US" altLang="zh-CN" sz="1000">
                <a:solidFill>
                  <a:srgbClr val="1D1D1A"/>
                </a:solidFill>
                <a:latin typeface="微软雅黑" panose="020B0503020204020204" pitchFamily="34" charset="-122"/>
              </a:rPr>
              <a:t>H264</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H265</a:t>
            </a:r>
            <a:r>
              <a:rPr lang="zh-CN" altLang="en-US" sz="1000">
                <a:solidFill>
                  <a:srgbClr val="1D1D1A"/>
                </a:solidFill>
                <a:latin typeface="微软雅黑" panose="020B0503020204020204" pitchFamily="34" charset="-122"/>
              </a:rPr>
              <a:t>两种视频格式的编码。</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JPEG</a:t>
            </a:r>
            <a:r>
              <a:rPr lang="zh-CN" altLang="en-US" sz="1000" b="1">
                <a:solidFill>
                  <a:srgbClr val="1D1D1A"/>
                </a:solidFill>
                <a:latin typeface="微软雅黑" panose="020B0503020204020204" pitchFamily="34" charset="-122"/>
              </a:rPr>
              <a:t>编码（</a:t>
            </a:r>
            <a:r>
              <a:rPr lang="en-US" altLang="zh-CN" sz="1000" b="1">
                <a:solidFill>
                  <a:srgbClr val="1D1D1A"/>
                </a:solidFill>
                <a:latin typeface="微软雅黑" panose="020B0503020204020204" pitchFamily="34" charset="-122"/>
              </a:rPr>
              <a:t>JPEGE</a:t>
            </a:r>
            <a:r>
              <a:rPr lang="zh-CN" altLang="en-US" sz="1000" b="1">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将</a:t>
            </a:r>
            <a:r>
              <a:rPr lang="en-US" altLang="zh-CN" sz="1000">
                <a:solidFill>
                  <a:srgbClr val="1D1D1A"/>
                </a:solidFill>
                <a:latin typeface="微软雅黑" panose="020B0503020204020204" pitchFamily="34" charset="-122"/>
              </a:rPr>
              <a:t>YUV</a:t>
            </a:r>
            <a:r>
              <a:rPr lang="zh-CN" altLang="en-US" sz="1000">
                <a:solidFill>
                  <a:srgbClr val="1D1D1A"/>
                </a:solidFill>
                <a:latin typeface="微软雅黑" panose="020B0503020204020204" pitchFamily="34" charset="-122"/>
              </a:rPr>
              <a:t>格式图片编码成</a:t>
            </a:r>
            <a:r>
              <a:rPr lang="en-US" altLang="zh-CN" sz="1000">
                <a:solidFill>
                  <a:srgbClr val="1D1D1A"/>
                </a:solidFill>
                <a:latin typeface="微软雅黑" panose="020B0503020204020204" pitchFamily="34" charset="-122"/>
              </a:rPr>
              <a:t>.jpg</a:t>
            </a:r>
            <a:r>
              <a:rPr lang="zh-CN" altLang="en-US" sz="1000">
                <a:solidFill>
                  <a:srgbClr val="1D1D1A"/>
                </a:solidFill>
                <a:latin typeface="微软雅黑" panose="020B0503020204020204" pitchFamily="34" charset="-122"/>
              </a:rPr>
              <a:t>图片，支持</a:t>
            </a:r>
            <a:r>
              <a:rPr lang="en-US" altLang="zh-CN" sz="1000">
                <a:solidFill>
                  <a:srgbClr val="1D1D1A"/>
                </a:solidFill>
                <a:latin typeface="微软雅黑" panose="020B0503020204020204" pitchFamily="34" charset="-122"/>
              </a:rPr>
              <a:t>YUV422 Packed</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YUV420SP</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NV12,NV21</a:t>
            </a:r>
            <a:r>
              <a:rPr lang="zh-CN" altLang="en-US" sz="1000">
                <a:solidFill>
                  <a:srgbClr val="1D1D1A"/>
                </a:solidFill>
                <a:latin typeface="微软雅黑" panose="020B0503020204020204" pitchFamily="34" charset="-122"/>
              </a:rPr>
              <a:t>）。</a:t>
            </a:r>
            <a:endParaRPr lang="en-US" altLang="zh-CN" sz="1000">
              <a:solidFill>
                <a:srgbClr val="1D1D1A"/>
              </a:solidFill>
              <a:latin typeface="微软雅黑" panose="020B0503020204020204" pitchFamily="34" charset="-122"/>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JPEG</a:t>
            </a:r>
            <a:r>
              <a:rPr lang="zh-CN" altLang="en-US" sz="1000" b="1">
                <a:solidFill>
                  <a:srgbClr val="1D1D1A"/>
                </a:solidFill>
                <a:latin typeface="微软雅黑" panose="020B0503020204020204" pitchFamily="34" charset="-122"/>
              </a:rPr>
              <a:t>解码（</a:t>
            </a:r>
            <a:r>
              <a:rPr lang="en-US" altLang="zh-CN" sz="1000" b="1">
                <a:solidFill>
                  <a:srgbClr val="1D1D1A"/>
                </a:solidFill>
                <a:latin typeface="微软雅黑" panose="020B0503020204020204" pitchFamily="34" charset="-122"/>
              </a:rPr>
              <a:t>JPEGD</a:t>
            </a:r>
            <a:r>
              <a:rPr lang="zh-CN" altLang="en-US" sz="1000" b="1">
                <a:solidFill>
                  <a:srgbClr val="1D1D1A"/>
                </a:solidFill>
                <a:latin typeface="微软雅黑" panose="020B0503020204020204" pitchFamily="34" charset="-122"/>
              </a:rPr>
              <a:t>）：</a:t>
            </a:r>
            <a:r>
              <a:rPr lang="zh-CN" altLang="en-US" sz="1000">
                <a:solidFill>
                  <a:srgbClr val="1D1D1A"/>
                </a:solidFill>
                <a:latin typeface="微软雅黑" panose="020B0503020204020204" pitchFamily="34" charset="-122"/>
              </a:rPr>
              <a:t>实现</a:t>
            </a:r>
            <a:r>
              <a:rPr lang="en-US" altLang="zh-CN" sz="1000">
                <a:solidFill>
                  <a:srgbClr val="1D1D1A"/>
                </a:solidFill>
                <a:latin typeface="微软雅黑" panose="020B0503020204020204" pitchFamily="34" charset="-122"/>
              </a:rPr>
              <a:t>.jpg</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.jpeg</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.JPG</a:t>
            </a:r>
            <a:r>
              <a:rPr lang="zh-CN" altLang="en-US" sz="1000">
                <a:solidFill>
                  <a:srgbClr val="1D1D1A"/>
                </a:solidFill>
                <a:latin typeface="微软雅黑" panose="020B0503020204020204" pitchFamily="34" charset="-122"/>
              </a:rPr>
              <a:t>、</a:t>
            </a:r>
            <a:r>
              <a:rPr lang="en-US" altLang="zh-CN" sz="1000">
                <a:solidFill>
                  <a:srgbClr val="1D1D1A"/>
                </a:solidFill>
                <a:latin typeface="微软雅黑" panose="020B0503020204020204" pitchFamily="34" charset="-122"/>
              </a:rPr>
              <a:t>.JPEG</a:t>
            </a:r>
            <a:r>
              <a:rPr lang="zh-CN" altLang="en-US" sz="1000">
                <a:solidFill>
                  <a:srgbClr val="1D1D1A"/>
                </a:solidFill>
                <a:latin typeface="微软雅黑" panose="020B0503020204020204" pitchFamily="34" charset="-122"/>
              </a:rPr>
              <a:t>图片的解码，对于硬件不支持的格式，会使用软件解码。</a:t>
            </a: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a:solidFill>
                  <a:srgbClr val="1D1D1A"/>
                </a:solidFill>
                <a:latin typeface="微软雅黑" panose="020B0503020204020204" pitchFamily="34" charset="-122"/>
              </a:rPr>
              <a:t>VPC(Vision Preprocessing Core)</a:t>
            </a:r>
            <a:r>
              <a:rPr lang="zh-CN" altLang="en-US" sz="1000" b="1">
                <a:solidFill>
                  <a:srgbClr val="1D1D1A"/>
                </a:solidFill>
                <a:latin typeface="微软雅黑" panose="020B0503020204020204" pitchFamily="34" charset="-122"/>
              </a:rPr>
              <a:t>：支持的功能有：抠图、缩放、叠加、黏贴、格式转换功能。</a:t>
            </a:r>
          </a:p>
        </p:txBody>
      </p:sp>
      <p:pic>
        <p:nvPicPr>
          <p:cNvPr id="5" name="图片 4"/>
          <p:cNvPicPr>
            <a:picLocks noChangeAspect="1"/>
          </p:cNvPicPr>
          <p:nvPr/>
        </p:nvPicPr>
        <p:blipFill>
          <a:blip r:embed="rId2"/>
          <a:stretch>
            <a:fillRect/>
          </a:stretch>
        </p:blipFill>
        <p:spPr>
          <a:xfrm>
            <a:off x="727266" y="843402"/>
            <a:ext cx="4686300" cy="4276725"/>
          </a:xfrm>
          <a:prstGeom prst="rect">
            <a:avLst/>
          </a:prstGeom>
        </p:spPr>
      </p:pic>
    </p:spTree>
    <p:extLst>
      <p:ext uri="{BB962C8B-B14F-4D97-AF65-F5344CB8AC3E}">
        <p14:creationId xmlns:p14="http://schemas.microsoft.com/office/powerpoint/2010/main" val="11795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54829"/>
          <a:stretch/>
        </p:blipFill>
        <p:spPr>
          <a:xfrm>
            <a:off x="6687127" y="0"/>
            <a:ext cx="5507254" cy="6858000"/>
          </a:xfrm>
          <a:prstGeom prst="rect">
            <a:avLst/>
          </a:prstGeom>
        </p:spPr>
      </p:pic>
      <p:sp>
        <p:nvSpPr>
          <p:cNvPr id="4" name="任意多边形: 形状 9"/>
          <p:cNvSpPr/>
          <p:nvPr/>
        </p:nvSpPr>
        <p:spPr>
          <a:xfrm rot="10800000">
            <a:off x="1124408" y="712432"/>
            <a:ext cx="1287566" cy="400143"/>
          </a:xfrm>
          <a:prstGeom prst="rect">
            <a:avLst/>
          </a:prstGeom>
          <a:solidFill>
            <a:schemeClr val="bg1"/>
          </a:solidFill>
          <a:ln w="25400" cap="flat" cmpd="sng" algn="ctr">
            <a:noFill/>
            <a:prstDash val="solid"/>
          </a:ln>
          <a:effectLst/>
        </p:spPr>
        <p:txBody>
          <a:bodyPr rtlCol="0" anchor="ctr"/>
          <a:lstStyle/>
          <a:p>
            <a:pPr algn="ctr" defTabSz="1219272">
              <a:defRPr/>
            </a:pPr>
            <a:endParaRPr lang="zh-CN" altLang="en-US" sz="3201" kern="0">
              <a:solidFill>
                <a:prstClr val="white">
                  <a:lumMod val="65000"/>
                </a:prstClr>
              </a:solidFill>
              <a:cs typeface="Huawei Sans" panose="020C0503030203020204" pitchFamily="34" charset="0"/>
              <a:sym typeface="+mn-lt"/>
            </a:endParaRPr>
          </a:p>
        </p:txBody>
      </p:sp>
      <p:sp>
        <p:nvSpPr>
          <p:cNvPr id="5" name="文本框 4"/>
          <p:cNvSpPr txBox="1">
            <a:spLocks noChangeArrowheads="1"/>
          </p:cNvSpPr>
          <p:nvPr/>
        </p:nvSpPr>
        <p:spPr bwMode="auto">
          <a:xfrm>
            <a:off x="2517856" y="737346"/>
            <a:ext cx="2937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9272" eaLnBrk="0" hangingPunct="0"/>
            <a:r>
              <a:rPr lang="en-US" altLang="zh-CN" dirty="0">
                <a:solidFill>
                  <a:prstClr val="black">
                    <a:lumMod val="65000"/>
                    <a:lumOff val="35000"/>
                  </a:prstClr>
                </a:solidFill>
                <a:cs typeface="Huawei Sans" panose="020C0503030203020204" pitchFamily="34" charset="0"/>
                <a:sym typeface="+mn-lt"/>
              </a:rPr>
              <a:t>TABLE OF CONTENTS</a:t>
            </a:r>
          </a:p>
        </p:txBody>
      </p:sp>
      <p:sp>
        <p:nvSpPr>
          <p:cNvPr id="6" name="文本框 5"/>
          <p:cNvSpPr txBox="1">
            <a:spLocks noChangeArrowheads="1"/>
          </p:cNvSpPr>
          <p:nvPr/>
        </p:nvSpPr>
        <p:spPr bwMode="auto">
          <a:xfrm>
            <a:off x="1200454" y="712432"/>
            <a:ext cx="1135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72" eaLnBrk="0" hangingPunct="0"/>
            <a:r>
              <a:rPr lang="zh-CN" altLang="en-US" sz="2000" dirty="0">
                <a:solidFill>
                  <a:prstClr val="white"/>
                </a:solidFill>
                <a:cs typeface="Huawei Sans" panose="020C0503030203020204" pitchFamily="34" charset="0"/>
                <a:sym typeface="+mn-lt"/>
              </a:rPr>
              <a:t>目 录</a:t>
            </a:r>
            <a:endParaRPr lang="en-US" altLang="zh-CN" sz="2000" dirty="0">
              <a:solidFill>
                <a:prstClr val="white"/>
              </a:solidFill>
              <a:cs typeface="Huawei Sans" panose="020C0503030203020204" pitchFamily="34" charset="0"/>
              <a:sym typeface="+mn-lt"/>
            </a:endParaRPr>
          </a:p>
        </p:txBody>
      </p:sp>
      <p:sp>
        <p:nvSpPr>
          <p:cNvPr id="7" name="矩形 6"/>
          <p:cNvSpPr/>
          <p:nvPr/>
        </p:nvSpPr>
        <p:spPr>
          <a:xfrm>
            <a:off x="5191068" y="1"/>
            <a:ext cx="4755631" cy="6858000"/>
          </a:xfrm>
          <a:prstGeom prst="rect">
            <a:avLst/>
          </a:prstGeom>
          <a:gradFill flip="none" rotWithShape="1">
            <a:gsLst>
              <a:gs pos="0">
                <a:srgbClr val="4472C4">
                  <a:lumMod val="5000"/>
                  <a:lumOff val="95000"/>
                  <a:alpha val="0"/>
                </a:srgbClr>
              </a:gs>
              <a:gs pos="11000">
                <a:sysClr val="window" lastClr="FFFFFF">
                  <a:alpha val="8000"/>
                </a:sysClr>
              </a:gs>
              <a:gs pos="35000">
                <a:sysClr val="window" lastClr="FFFFFF">
                  <a:alpha val="73000"/>
                </a:sysClr>
              </a:gs>
              <a:gs pos="58000">
                <a:srgbClr val="FFFFFF"/>
              </a:gs>
              <a:gs pos="79174">
                <a:srgbClr val="FFFFFF"/>
              </a:gs>
              <a:gs pos="89983">
                <a:srgbClr val="FFFFFF"/>
              </a:gs>
              <a:gs pos="100000">
                <a:sysClr val="window" lastClr="FFFFFF"/>
              </a:gs>
            </a:gsLst>
            <a:lin ang="108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272"/>
            <a:endParaRPr lang="en-US" sz="2400" kern="0" dirty="0">
              <a:solidFill>
                <a:prstClr val="white"/>
              </a:solidFill>
              <a:cs typeface="Huawei Sans" panose="020C0503030203020204" pitchFamily="34" charset="0"/>
              <a:sym typeface="+mn-lt"/>
            </a:endParaRPr>
          </a:p>
        </p:txBody>
      </p:sp>
      <p:cxnSp>
        <p:nvCxnSpPr>
          <p:cNvPr id="8" name="直接连接符 7"/>
          <p:cNvCxnSpPr/>
          <p:nvPr/>
        </p:nvCxnSpPr>
        <p:spPr bwMode="auto">
          <a:xfrm flipH="1">
            <a:off x="41465" y="920588"/>
            <a:ext cx="900000" cy="0"/>
          </a:xfrm>
          <a:prstGeom prst="line">
            <a:avLst/>
          </a:prstGeom>
          <a:noFill/>
          <a:ln w="9525" cap="flat" cmpd="sng" algn="ctr">
            <a:solidFill>
              <a:sysClr val="window" lastClr="FFFFFF">
                <a:lumMod val="65000"/>
              </a:sysClr>
            </a:solidFill>
            <a:prstDash val="solid"/>
          </a:ln>
          <a:effectLst/>
        </p:spPr>
      </p:cxnSp>
      <p:cxnSp>
        <p:nvCxnSpPr>
          <p:cNvPr id="9" name="直接连接符 8"/>
          <p:cNvCxnSpPr>
            <a:cxnSpLocks/>
          </p:cNvCxnSpPr>
          <p:nvPr/>
        </p:nvCxnSpPr>
        <p:spPr>
          <a:xfrm>
            <a:off x="5067300" y="921855"/>
            <a:ext cx="2295525" cy="0"/>
          </a:xfrm>
          <a:prstGeom prst="line">
            <a:avLst/>
          </a:prstGeom>
          <a:noFill/>
          <a:ln w="9525" cap="flat" cmpd="sng" algn="ctr">
            <a:solidFill>
              <a:sysClr val="window" lastClr="FFFFFF">
                <a:lumMod val="65000"/>
              </a:sysClr>
            </a:solidFill>
            <a:prstDash val="solid"/>
          </a:ln>
          <a:effectLst/>
        </p:spPr>
      </p:cxnSp>
      <p:pic>
        <p:nvPicPr>
          <p:cNvPr id="3" name="图片 2"/>
          <p:cNvPicPr>
            <a:picLocks noChangeAspect="1"/>
          </p:cNvPicPr>
          <p:nvPr/>
        </p:nvPicPr>
        <p:blipFill>
          <a:blip r:embed="rId3"/>
          <a:stretch>
            <a:fillRect/>
          </a:stretch>
        </p:blipFill>
        <p:spPr>
          <a:xfrm>
            <a:off x="428251" y="5951507"/>
            <a:ext cx="2676525" cy="838200"/>
          </a:xfrm>
          <a:prstGeom prst="rect">
            <a:avLst/>
          </a:prstGeom>
        </p:spPr>
      </p:pic>
      <p:sp>
        <p:nvSpPr>
          <p:cNvPr id="16" name="矩形 15"/>
          <p:cNvSpPr/>
          <p:nvPr/>
        </p:nvSpPr>
        <p:spPr>
          <a:xfrm>
            <a:off x="941465" y="2028532"/>
            <a:ext cx="6478015" cy="2339102"/>
          </a:xfrm>
          <a:prstGeom prst="rect">
            <a:avLst/>
          </a:prstGeom>
        </p:spPr>
        <p:txBody>
          <a:bodyPr wrap="square">
            <a:spAutoFit/>
          </a:bodyPr>
          <a:lstStyle/>
          <a:p>
            <a:pPr marL="514350" indent="-514350">
              <a:lnSpc>
                <a:spcPct val="150000"/>
              </a:lnSpc>
              <a:spcBef>
                <a:spcPts val="600"/>
              </a:spcBef>
              <a:spcAft>
                <a:spcPts val="600"/>
              </a:spcAft>
              <a:buAutoNum type="arabicPlain"/>
            </a:pPr>
            <a:r>
              <a:rPr lang="zh-CN" altLang="en-US" sz="2800" b="1" dirty="0">
                <a:solidFill>
                  <a:srgbClr val="C00000"/>
                </a:solidFill>
                <a:latin typeface="+mj-lt"/>
                <a:cs typeface="Huawei Sans" panose="020C0503030203020204" pitchFamily="34" charset="0"/>
                <a:sym typeface="+mn-lt"/>
              </a:rPr>
              <a:t>华为</a:t>
            </a:r>
            <a:r>
              <a:rPr lang="en-US" altLang="zh-CN" sz="2800" b="1" dirty="0">
                <a:solidFill>
                  <a:srgbClr val="C00000"/>
                </a:solidFill>
                <a:latin typeface="+mj-lt"/>
                <a:cs typeface="Huawei Sans" panose="020C0503030203020204" pitchFamily="34" charset="0"/>
                <a:sym typeface="+mn-lt"/>
              </a:rPr>
              <a:t>AI</a:t>
            </a:r>
            <a:r>
              <a:rPr lang="zh-CN" altLang="en-US" sz="2800" b="1" dirty="0">
                <a:solidFill>
                  <a:srgbClr val="C00000"/>
                </a:solidFill>
                <a:latin typeface="+mj-lt"/>
                <a:cs typeface="Huawei Sans" panose="020C0503030203020204" pitchFamily="34" charset="0"/>
                <a:sym typeface="+mn-lt"/>
              </a:rPr>
              <a:t>全栈解决方案</a:t>
            </a:r>
            <a:endParaRPr lang="en-US" altLang="zh-CN" sz="2800" b="1" dirty="0">
              <a:solidFill>
                <a:srgbClr val="C00000"/>
              </a:solidFill>
              <a:latin typeface="+mj-lt"/>
              <a:cs typeface="Huawei Sans" panose="020C0503030203020204" pitchFamily="34" charset="0"/>
              <a:sym typeface="+mn-lt"/>
            </a:endParaRPr>
          </a:p>
          <a:p>
            <a:pPr marL="514350" indent="-514350">
              <a:lnSpc>
                <a:spcPct val="150000"/>
              </a:lnSpc>
              <a:spcBef>
                <a:spcPts val="600"/>
              </a:spcBef>
              <a:spcAft>
                <a:spcPts val="600"/>
              </a:spcAft>
              <a:buAutoNum type="arabicPlain"/>
            </a:pPr>
            <a:r>
              <a:rPr lang="zh-CN" altLang="en-US" sz="2800" b="1" dirty="0">
                <a:solidFill>
                  <a:schemeClr val="bg1">
                    <a:lumMod val="60000"/>
                    <a:lumOff val="40000"/>
                  </a:schemeClr>
                </a:solidFill>
                <a:latin typeface="+mj-lt"/>
                <a:cs typeface="Huawei Sans" panose="020C0503030203020204" pitchFamily="34" charset="0"/>
                <a:sym typeface="+mn-lt"/>
              </a:rPr>
              <a:t>昇腾</a:t>
            </a:r>
            <a:r>
              <a:rPr lang="en-US" altLang="zh-CN" sz="2800" b="1" dirty="0">
                <a:solidFill>
                  <a:schemeClr val="bg1">
                    <a:lumMod val="60000"/>
                    <a:lumOff val="40000"/>
                  </a:schemeClr>
                </a:solidFill>
                <a:latin typeface="+mj-lt"/>
                <a:cs typeface="Huawei Sans" panose="020C0503030203020204" pitchFamily="34" charset="0"/>
                <a:sym typeface="+mn-lt"/>
              </a:rPr>
              <a:t>AI</a:t>
            </a:r>
            <a:r>
              <a:rPr lang="zh-CN" altLang="en-US" sz="2800" b="1" dirty="0">
                <a:solidFill>
                  <a:schemeClr val="bg1">
                    <a:lumMod val="60000"/>
                    <a:lumOff val="40000"/>
                  </a:schemeClr>
                </a:solidFill>
                <a:latin typeface="+mj-lt"/>
                <a:cs typeface="Huawei Sans" panose="020C0503030203020204" pitchFamily="34" charset="0"/>
                <a:sym typeface="+mn-lt"/>
              </a:rPr>
              <a:t>处理器架构简介</a:t>
            </a:r>
            <a:endParaRPr lang="en-US" altLang="zh-CN" sz="2800" b="1" dirty="0">
              <a:solidFill>
                <a:schemeClr val="bg1">
                  <a:lumMod val="60000"/>
                  <a:lumOff val="40000"/>
                </a:schemeClr>
              </a:solidFill>
              <a:latin typeface="+mj-lt"/>
              <a:cs typeface="Huawei Sans" panose="020C0503030203020204" pitchFamily="34" charset="0"/>
              <a:sym typeface="+mn-lt"/>
            </a:endParaRPr>
          </a:p>
          <a:p>
            <a:pPr marL="514350" indent="-514350">
              <a:lnSpc>
                <a:spcPct val="150000"/>
              </a:lnSpc>
              <a:spcBef>
                <a:spcPts val="600"/>
              </a:spcBef>
              <a:spcAft>
                <a:spcPts val="600"/>
              </a:spcAft>
              <a:buAutoNum type="arabicPlain"/>
            </a:pPr>
            <a:r>
              <a:rPr lang="zh-CN" altLang="en-US" sz="2800" b="1" dirty="0">
                <a:solidFill>
                  <a:schemeClr val="bg1">
                    <a:lumMod val="60000"/>
                    <a:lumOff val="40000"/>
                  </a:schemeClr>
                </a:solidFill>
                <a:latin typeface="+mj-lt"/>
                <a:cs typeface="Huawei Sans" panose="020C0503030203020204" pitchFamily="34" charset="0"/>
                <a:sym typeface="+mn-lt"/>
              </a:rPr>
              <a:t>昇腾</a:t>
            </a:r>
            <a:r>
              <a:rPr lang="en-US" altLang="zh-CN" sz="2800" b="1" dirty="0">
                <a:solidFill>
                  <a:schemeClr val="bg1">
                    <a:lumMod val="60000"/>
                    <a:lumOff val="40000"/>
                  </a:schemeClr>
                </a:solidFill>
                <a:latin typeface="+mj-lt"/>
                <a:cs typeface="Huawei Sans" panose="020C0503030203020204" pitchFamily="34" charset="0"/>
                <a:sym typeface="+mn-lt"/>
              </a:rPr>
              <a:t>AI</a:t>
            </a:r>
            <a:r>
              <a:rPr lang="zh-CN" altLang="en-US" sz="2800" b="1" dirty="0">
                <a:solidFill>
                  <a:schemeClr val="bg1">
                    <a:lumMod val="60000"/>
                    <a:lumOff val="40000"/>
                  </a:schemeClr>
                </a:solidFill>
                <a:latin typeface="+mj-lt"/>
                <a:cs typeface="Huawei Sans" panose="020C0503030203020204" pitchFamily="34" charset="0"/>
                <a:sym typeface="+mn-lt"/>
              </a:rPr>
              <a:t>计算平台</a:t>
            </a:r>
            <a:r>
              <a:rPr lang="en-US" altLang="zh-CN" sz="2800" b="1" dirty="0">
                <a:solidFill>
                  <a:schemeClr val="bg1">
                    <a:lumMod val="60000"/>
                    <a:lumOff val="40000"/>
                  </a:schemeClr>
                </a:solidFill>
                <a:latin typeface="+mj-lt"/>
                <a:cs typeface="Huawei Sans" panose="020C0503030203020204" pitchFamily="34" charset="0"/>
                <a:sym typeface="+mn-lt"/>
              </a:rPr>
              <a:t>CANN</a:t>
            </a:r>
            <a:r>
              <a:rPr lang="zh-CN" altLang="en-US" sz="2800" b="1" dirty="0">
                <a:solidFill>
                  <a:schemeClr val="bg1">
                    <a:lumMod val="60000"/>
                    <a:lumOff val="40000"/>
                  </a:schemeClr>
                </a:solidFill>
                <a:latin typeface="+mj-lt"/>
                <a:cs typeface="Huawei Sans" panose="020C0503030203020204" pitchFamily="34" charset="0"/>
                <a:sym typeface="+mn-lt"/>
              </a:rPr>
              <a:t>介绍</a:t>
            </a:r>
            <a:endParaRPr lang="en-US" altLang="zh-CN" sz="2800" b="1" dirty="0">
              <a:solidFill>
                <a:schemeClr val="bg1">
                  <a:lumMod val="60000"/>
                  <a:lumOff val="40000"/>
                </a:schemeClr>
              </a:solidFill>
              <a:latin typeface="+mj-lt"/>
              <a:cs typeface="Huawei Sans" panose="020C0503030203020204" pitchFamily="34" charset="0"/>
              <a:sym typeface="+mn-lt"/>
            </a:endParaRPr>
          </a:p>
        </p:txBody>
      </p:sp>
    </p:spTree>
    <p:extLst>
      <p:ext uri="{BB962C8B-B14F-4D97-AF65-F5344CB8AC3E}">
        <p14:creationId xmlns:p14="http://schemas.microsoft.com/office/powerpoint/2010/main" val="2081185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439594" y="236833"/>
            <a:ext cx="4749547" cy="653398"/>
          </a:xfrm>
          <a:prstGeom prst="rect">
            <a:avLst/>
          </a:prstGeom>
        </p:spPr>
        <p:txBody>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r>
              <a:rPr lang="zh-CN" altLang="en-US" sz="2800" b="1" dirty="0">
                <a:solidFill>
                  <a:srgbClr val="990000"/>
                </a:solidFill>
                <a:latin typeface="Microsoft YaHei" panose="020B0503020204020204" pitchFamily="34" charset="-122"/>
                <a:ea typeface="Microsoft YaHei" panose="020B0503020204020204" pitchFamily="34" charset="-122"/>
                <a:cs typeface="+mn-cs"/>
              </a:rPr>
              <a:t>丰富的在线实验资源</a:t>
            </a:r>
            <a:endParaRPr lang="en-US" sz="2800" b="1" dirty="0">
              <a:solidFill>
                <a:srgbClr val="990000"/>
              </a:solidFill>
              <a:latin typeface="Microsoft YaHei" panose="020B0503020204020204" pitchFamily="34" charset="-122"/>
              <a:ea typeface="Microsoft YaHei" panose="020B0503020204020204" pitchFamily="34" charset="-122"/>
              <a:cs typeface="+mn-cs"/>
            </a:endParaRPr>
          </a:p>
        </p:txBody>
      </p:sp>
      <p:pic>
        <p:nvPicPr>
          <p:cNvPr id="2" name="图片 1"/>
          <p:cNvPicPr>
            <a:picLocks noChangeAspect="1"/>
          </p:cNvPicPr>
          <p:nvPr/>
        </p:nvPicPr>
        <p:blipFill>
          <a:blip r:embed="rId3"/>
          <a:stretch>
            <a:fillRect/>
          </a:stretch>
        </p:blipFill>
        <p:spPr>
          <a:xfrm>
            <a:off x="439593" y="890232"/>
            <a:ext cx="5290043" cy="1758251"/>
          </a:xfrm>
          <a:prstGeom prst="rect">
            <a:avLst/>
          </a:prstGeom>
        </p:spPr>
      </p:pic>
      <p:pic>
        <p:nvPicPr>
          <p:cNvPr id="4" name="图片 3"/>
          <p:cNvPicPr>
            <a:picLocks noChangeAspect="1"/>
          </p:cNvPicPr>
          <p:nvPr/>
        </p:nvPicPr>
        <p:blipFill>
          <a:blip r:embed="rId4"/>
          <a:stretch>
            <a:fillRect/>
          </a:stretch>
        </p:blipFill>
        <p:spPr>
          <a:xfrm>
            <a:off x="439593" y="2727811"/>
            <a:ext cx="5290042" cy="3016286"/>
          </a:xfrm>
          <a:prstGeom prst="rect">
            <a:avLst/>
          </a:prstGeom>
        </p:spPr>
      </p:pic>
      <p:pic>
        <p:nvPicPr>
          <p:cNvPr id="5" name="图片 4"/>
          <p:cNvPicPr>
            <a:picLocks noChangeAspect="1"/>
          </p:cNvPicPr>
          <p:nvPr/>
        </p:nvPicPr>
        <p:blipFill>
          <a:blip r:embed="rId5"/>
          <a:stretch>
            <a:fillRect/>
          </a:stretch>
        </p:blipFill>
        <p:spPr>
          <a:xfrm>
            <a:off x="5960227" y="890233"/>
            <a:ext cx="4236434" cy="4853864"/>
          </a:xfrm>
          <a:prstGeom prst="rect">
            <a:avLst/>
          </a:prstGeom>
        </p:spPr>
      </p:pic>
      <p:sp>
        <p:nvSpPr>
          <p:cNvPr id="6" name="矩形 5"/>
          <p:cNvSpPr/>
          <p:nvPr/>
        </p:nvSpPr>
        <p:spPr>
          <a:xfrm>
            <a:off x="439594" y="5823425"/>
            <a:ext cx="6378669" cy="369332"/>
          </a:xfrm>
          <a:prstGeom prst="rect">
            <a:avLst/>
          </a:prstGeom>
        </p:spPr>
        <p:txBody>
          <a:bodyPr wrap="none">
            <a:spAutoFit/>
          </a:bodyPr>
          <a:lstStyle/>
          <a:p>
            <a:r>
              <a:rPr lang="zh-CN" altLang="en-US" dirty="0"/>
              <a:t>在线实验链接：https://ascend.huawei.com/#/edu/experiment</a:t>
            </a:r>
          </a:p>
        </p:txBody>
      </p:sp>
    </p:spTree>
    <p:extLst>
      <p:ext uri="{BB962C8B-B14F-4D97-AF65-F5344CB8AC3E}">
        <p14:creationId xmlns:p14="http://schemas.microsoft.com/office/powerpoint/2010/main" val="4282756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00341366\AppData\Roaming\eSpace_Desktop\UserData\x00341366\imagefiles\A7BF8080-7707-4486-B1AC-521433D9CA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22" y="2683709"/>
            <a:ext cx="2171700" cy="216217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82223" y="5206508"/>
            <a:ext cx="3767299" cy="307777"/>
          </a:xfrm>
          <a:prstGeom prst="rect">
            <a:avLst/>
          </a:prstGeom>
          <a:noFill/>
        </p:spPr>
        <p:txBody>
          <a:bodyPr wrap="square" rtlCol="0">
            <a:spAutoFit/>
          </a:bodyPr>
          <a:lstStyle/>
          <a:p>
            <a:pPr algn="ctr" defTabSz="914400"/>
            <a:r>
              <a:rPr lang="en-US" altLang="zh-CN" sz="1400" dirty="0">
                <a:solidFill>
                  <a:srgbClr val="1D1D1A"/>
                </a:solidFill>
                <a:latin typeface="Arial" panose="020B0604020202020204" pitchFamily="34" charset="0"/>
                <a:cs typeface="Arial" panose="020B0604020202020204" pitchFamily="34" charset="0"/>
              </a:rPr>
              <a:t>http://ascend.huawei.com</a:t>
            </a:r>
            <a:endParaRPr lang="zh-CN" altLang="en-US" sz="1400" dirty="0">
              <a:solidFill>
                <a:srgbClr val="1D1D1A"/>
              </a:solidFill>
              <a:latin typeface="Arial" panose="020B0604020202020204" pitchFamily="34" charset="0"/>
              <a:cs typeface="Arial" panose="020B0604020202020204" pitchFamily="34" charset="0"/>
            </a:endParaRPr>
          </a:p>
        </p:txBody>
      </p:sp>
      <p:sp>
        <p:nvSpPr>
          <p:cNvPr id="4" name="文本框 3"/>
          <p:cNvSpPr txBox="1"/>
          <p:nvPr/>
        </p:nvSpPr>
        <p:spPr>
          <a:xfrm>
            <a:off x="822133" y="4863303"/>
            <a:ext cx="2687481" cy="338554"/>
          </a:xfrm>
          <a:prstGeom prst="rect">
            <a:avLst/>
          </a:prstGeom>
          <a:noFill/>
        </p:spPr>
        <p:txBody>
          <a:bodyPr wrap="square" rtlCol="0">
            <a:spAutoFit/>
          </a:bodyPr>
          <a:lstStyle/>
          <a:p>
            <a:pPr algn="ctr" defTabSz="914400"/>
            <a:r>
              <a:rPr lang="zh-CN" altLang="en-US" sz="1600" b="1" dirty="0">
                <a:solidFill>
                  <a:srgbClr val="C00000"/>
                </a:solidFill>
              </a:rPr>
              <a:t>昇腾开发者社区</a:t>
            </a:r>
          </a:p>
        </p:txBody>
      </p:sp>
    </p:spTree>
    <p:extLst>
      <p:ext uri="{BB962C8B-B14F-4D97-AF65-F5344CB8AC3E}">
        <p14:creationId xmlns:p14="http://schemas.microsoft.com/office/powerpoint/2010/main" val="355737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p:txBody>
          <a:bodyPr>
            <a:normAutofit/>
          </a:bodyPr>
          <a:lstStyle/>
          <a:p>
            <a:r>
              <a:rPr lang="zh-CN" altLang="en-US" b="1" dirty="0">
                <a:solidFill>
                  <a:srgbClr val="990000"/>
                </a:solidFill>
              </a:rPr>
              <a:t>华为</a:t>
            </a:r>
            <a:r>
              <a:rPr lang="en-US" altLang="zh-CN" b="1" dirty="0">
                <a:solidFill>
                  <a:srgbClr val="990000"/>
                </a:solidFill>
              </a:rPr>
              <a:t>AI</a:t>
            </a:r>
            <a:r>
              <a:rPr lang="zh-CN" altLang="en-US" b="1" dirty="0">
                <a:solidFill>
                  <a:srgbClr val="990000"/>
                </a:solidFill>
              </a:rPr>
              <a:t>全栈解决方案</a:t>
            </a:r>
            <a:endParaRPr lang="en-US" b="1" dirty="0">
              <a:solidFill>
                <a:srgbClr val="990000"/>
              </a:solidFill>
            </a:endParaRPr>
          </a:p>
        </p:txBody>
      </p:sp>
      <p:sp>
        <p:nvSpPr>
          <p:cNvPr id="72" name="矩形 71">
            <a:extLst>
              <a:ext uri="{FF2B5EF4-FFF2-40B4-BE49-F238E27FC236}">
                <a16:creationId xmlns:a16="http://schemas.microsoft.com/office/drawing/2014/main" id="{6F7B782F-4FA1-47D2-9B13-65F56B90E033}"/>
              </a:ext>
            </a:extLst>
          </p:cNvPr>
          <p:cNvSpPr/>
          <p:nvPr/>
        </p:nvSpPr>
        <p:spPr>
          <a:xfrm>
            <a:off x="2114772" y="939912"/>
            <a:ext cx="9139419" cy="913776"/>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a:solidFill>
                <a:srgbClr val="C00000"/>
              </a:solidFill>
              <a:latin typeface="微软雅黑" panose="020B0503020204020204" pitchFamily="34" charset="-122"/>
              <a:sym typeface="Arial" panose="020B0604020202020204" pitchFamily="34" charset="0"/>
            </a:endParaRPr>
          </a:p>
        </p:txBody>
      </p:sp>
      <p:sp>
        <p:nvSpPr>
          <p:cNvPr id="73" name="矩形 72">
            <a:extLst>
              <a:ext uri="{FF2B5EF4-FFF2-40B4-BE49-F238E27FC236}">
                <a16:creationId xmlns:a16="http://schemas.microsoft.com/office/drawing/2014/main" id="{D52729FC-836E-48F4-AA29-65CE847878B0}"/>
              </a:ext>
            </a:extLst>
          </p:cNvPr>
          <p:cNvSpPr/>
          <p:nvPr/>
        </p:nvSpPr>
        <p:spPr>
          <a:xfrm>
            <a:off x="2114772" y="1919194"/>
            <a:ext cx="9139419" cy="905892"/>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a:solidFill>
                <a:srgbClr val="C00000"/>
              </a:solidFill>
              <a:latin typeface="微软雅黑" panose="020B0503020204020204" pitchFamily="34" charset="-122"/>
              <a:sym typeface="Arial" panose="020B0604020202020204" pitchFamily="34" charset="0"/>
            </a:endParaRPr>
          </a:p>
        </p:txBody>
      </p:sp>
      <p:sp>
        <p:nvSpPr>
          <p:cNvPr id="74" name="矩形 73">
            <a:extLst>
              <a:ext uri="{FF2B5EF4-FFF2-40B4-BE49-F238E27FC236}">
                <a16:creationId xmlns:a16="http://schemas.microsoft.com/office/drawing/2014/main" id="{203F83FC-98EC-4171-8AAE-16DFC8B4ABBF}"/>
              </a:ext>
            </a:extLst>
          </p:cNvPr>
          <p:cNvSpPr/>
          <p:nvPr/>
        </p:nvSpPr>
        <p:spPr>
          <a:xfrm>
            <a:off x="2123444" y="2916643"/>
            <a:ext cx="9130747" cy="825127"/>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a:solidFill>
                <a:srgbClr val="C00000"/>
              </a:solidFill>
              <a:latin typeface="微软雅黑" panose="020B0503020204020204" pitchFamily="34" charset="-122"/>
              <a:sym typeface="Arial" panose="020B0604020202020204" pitchFamily="34" charset="0"/>
            </a:endParaRPr>
          </a:p>
        </p:txBody>
      </p:sp>
      <p:sp>
        <p:nvSpPr>
          <p:cNvPr id="75" name="矩形 74">
            <a:extLst>
              <a:ext uri="{FF2B5EF4-FFF2-40B4-BE49-F238E27FC236}">
                <a16:creationId xmlns:a16="http://schemas.microsoft.com/office/drawing/2014/main" id="{9BF52C4B-8704-4A5C-8FBC-2F70FD0FCCA2}"/>
              </a:ext>
            </a:extLst>
          </p:cNvPr>
          <p:cNvSpPr/>
          <p:nvPr/>
        </p:nvSpPr>
        <p:spPr>
          <a:xfrm>
            <a:off x="2123444" y="3822681"/>
            <a:ext cx="9130747" cy="1711789"/>
          </a:xfrm>
          <a:prstGeom prst="rect">
            <a:avLst/>
          </a:prstGeom>
          <a:gradFill rotWithShape="1">
            <a:gsLst>
              <a:gs pos="0">
                <a:srgbClr val="EBEBEB"/>
              </a:gs>
              <a:gs pos="50000">
                <a:srgbClr val="FFFFFF"/>
              </a:gs>
              <a:gs pos="100000">
                <a:srgbClr val="EBEBEB"/>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64" tIns="59485" rIns="118964" bIns="59485" anchor="ctr"/>
          <a:lstStyle/>
          <a:p>
            <a:pPr defTabSz="1189572">
              <a:defRPr/>
            </a:pPr>
            <a:endParaRPr lang="zh-CN" altLang="en-US" sz="1600" b="1" kern="0">
              <a:solidFill>
                <a:srgbClr val="C00000"/>
              </a:solidFill>
              <a:latin typeface="微软雅黑" panose="020B0503020204020204" pitchFamily="34" charset="-122"/>
              <a:sym typeface="Arial" panose="020B0604020202020204" pitchFamily="34" charset="0"/>
            </a:endParaRPr>
          </a:p>
        </p:txBody>
      </p:sp>
      <p:sp>
        <p:nvSpPr>
          <p:cNvPr id="76" name="芯片使能"/>
          <p:cNvSpPr txBox="1"/>
          <p:nvPr/>
        </p:nvSpPr>
        <p:spPr>
          <a:xfrm>
            <a:off x="1259275" y="3181191"/>
            <a:ext cx="1500275"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400" b="1" dirty="0">
                <a:solidFill>
                  <a:srgbClr val="1D1D1A"/>
                </a:solidFill>
                <a:latin typeface="Arial" panose="020B0604020202020204" pitchFamily="34" charset="0"/>
                <a:cs typeface="Arial" panose="020B0604020202020204" pitchFamily="34" charset="0"/>
                <a:sym typeface="Arial" panose="020B0604020202020204" pitchFamily="34" charset="0"/>
              </a:rPr>
              <a:t>芯片使能</a:t>
            </a:r>
          </a:p>
        </p:txBody>
      </p:sp>
      <p:sp>
        <p:nvSpPr>
          <p:cNvPr id="77" name="框架"/>
          <p:cNvSpPr txBox="1"/>
          <p:nvPr/>
        </p:nvSpPr>
        <p:spPr>
          <a:xfrm>
            <a:off x="1431387" y="2284447"/>
            <a:ext cx="711112"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en-US" altLang="zh-CN" sz="1400" b="1" dirty="0">
                <a:solidFill>
                  <a:srgbClr val="1D1D1A"/>
                </a:solidFill>
                <a:latin typeface="Arial" panose="020B0604020202020204" pitchFamily="34" charset="0"/>
                <a:cs typeface="Arial" panose="020B0604020202020204" pitchFamily="34" charset="0"/>
                <a:sym typeface="Arial" panose="020B0604020202020204" pitchFamily="34" charset="0"/>
              </a:rPr>
              <a:t>AI</a:t>
            </a:r>
            <a:r>
              <a:rPr lang="zh-CN" altLang="en-US" sz="1400" b="1" dirty="0">
                <a:solidFill>
                  <a:srgbClr val="1D1D1A"/>
                </a:solidFill>
                <a:latin typeface="Arial" panose="020B0604020202020204" pitchFamily="34" charset="0"/>
                <a:cs typeface="Arial" panose="020B0604020202020204" pitchFamily="34" charset="0"/>
                <a:sym typeface="Arial" panose="020B0604020202020204" pitchFamily="34" charset="0"/>
              </a:rPr>
              <a:t>框架</a:t>
            </a:r>
          </a:p>
        </p:txBody>
      </p:sp>
      <p:sp>
        <p:nvSpPr>
          <p:cNvPr id="78" name="框架"/>
          <p:cNvSpPr txBox="1"/>
          <p:nvPr/>
        </p:nvSpPr>
        <p:spPr>
          <a:xfrm>
            <a:off x="1259932" y="1279881"/>
            <a:ext cx="1500274"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400" b="1" dirty="0">
                <a:solidFill>
                  <a:srgbClr val="1D1D1A"/>
                </a:solidFill>
                <a:latin typeface="Arial" panose="020B0604020202020204" pitchFamily="34" charset="0"/>
                <a:cs typeface="Arial" panose="020B0604020202020204" pitchFamily="34" charset="0"/>
                <a:sym typeface="Arial" panose="020B0604020202020204" pitchFamily="34" charset="0"/>
              </a:rPr>
              <a:t>应用使能</a:t>
            </a:r>
          </a:p>
        </p:txBody>
      </p:sp>
      <p:sp>
        <p:nvSpPr>
          <p:cNvPr id="79" name="Ascend-Nano"/>
          <p:cNvSpPr txBox="1"/>
          <p:nvPr/>
        </p:nvSpPr>
        <p:spPr>
          <a:xfrm>
            <a:off x="2732517" y="3328006"/>
            <a:ext cx="799361" cy="347944"/>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en-US" altLang="zh-CN" sz="1800" b="1" u="sng" dirty="0">
                <a:solidFill>
                  <a:srgbClr val="C00000"/>
                </a:solidFill>
                <a:latin typeface="Arial" panose="020B0604020202020204" pitchFamily="34" charset="0"/>
                <a:cs typeface="Arial" panose="020B0604020202020204" pitchFamily="34" charset="0"/>
                <a:sym typeface="Arial" panose="020B0604020202020204" pitchFamily="34" charset="0"/>
              </a:rPr>
              <a:t>CANN</a:t>
            </a:r>
            <a:r>
              <a:rPr lang="en-US" altLang="zh-CN" sz="1800" b="1" u="sng" dirty="0">
                <a:solidFill>
                  <a:srgbClr val="1D1D1A"/>
                </a:solidFill>
                <a:latin typeface="Arial" panose="020B0604020202020204" pitchFamily="34" charset="0"/>
                <a:cs typeface="Arial" panose="020B0604020202020204" pitchFamily="34" charset="0"/>
                <a:sym typeface="Arial" panose="020B0604020202020204" pitchFamily="34" charset="0"/>
              </a:rPr>
              <a:t>*</a:t>
            </a:r>
            <a:endParaRPr lang="en-US" altLang="zh-CN" sz="1600" dirty="0">
              <a:solidFill>
                <a:srgbClr val="1D1D1A"/>
              </a:solidFill>
              <a:latin typeface="Arial" panose="020B0604020202020204" pitchFamily="34" charset="0"/>
              <a:cs typeface="Arial" panose="020B0604020202020204" pitchFamily="34" charset="0"/>
              <a:sym typeface="Arial" panose="020B0604020202020204" pitchFamily="34" charset="0"/>
            </a:endParaRPr>
          </a:p>
        </p:txBody>
      </p:sp>
      <p:sp>
        <p:nvSpPr>
          <p:cNvPr id="80" name="芯片使能"/>
          <p:cNvSpPr txBox="1"/>
          <p:nvPr/>
        </p:nvSpPr>
        <p:spPr>
          <a:xfrm>
            <a:off x="1601241" y="4454929"/>
            <a:ext cx="1234213" cy="215444"/>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nchor="b">
            <a:spAutoFit/>
          </a:bodyPr>
          <a:lstStyle>
            <a:defPPr>
              <a:defRPr lang="zh-CN"/>
            </a:defPPr>
            <a:lvl1pPr algn="ctr" defTabSz="903164" hangingPunct="0">
              <a:defRPr sz="700" b="0" kern="0">
                <a:solidFill>
                  <a:schemeClr val="bg1"/>
                </a:solidFill>
                <a:latin typeface="+mn-ea"/>
                <a:cs typeface="FZLanTingHei-M-GBK"/>
              </a:defRPr>
            </a:lvl1pPr>
          </a:lstStyle>
          <a:p>
            <a:pPr algn="l"/>
            <a:r>
              <a:rPr lang="zh-CN" altLang="en-US" sz="1400" b="1" dirty="0">
                <a:solidFill>
                  <a:srgbClr val="1D1D1A"/>
                </a:solidFill>
                <a:latin typeface="Arial" panose="020B0604020202020204" pitchFamily="34" charset="0"/>
                <a:cs typeface="Arial" panose="020B0604020202020204" pitchFamily="34" charset="0"/>
                <a:sym typeface="Arial" panose="020B0604020202020204" pitchFamily="34" charset="0"/>
              </a:rPr>
              <a:t>芯片</a:t>
            </a:r>
          </a:p>
        </p:txBody>
      </p:sp>
      <p:sp>
        <p:nvSpPr>
          <p:cNvPr id="81" name="Ascend-Nano"/>
          <p:cNvSpPr txBox="1"/>
          <p:nvPr/>
        </p:nvSpPr>
        <p:spPr>
          <a:xfrm>
            <a:off x="8408190" y="1308933"/>
            <a:ext cx="2875556" cy="379603"/>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200" dirty="0">
                <a:solidFill>
                  <a:srgbClr val="1D1D1A"/>
                </a:solidFill>
                <a:latin typeface="Arial" panose="020B0604020202020204" pitchFamily="34" charset="0"/>
                <a:cs typeface="Arial" panose="020B0604020202020204" pitchFamily="34" charset="0"/>
                <a:sym typeface="Arial" panose="020B0604020202020204" pitchFamily="34" charset="0"/>
              </a:rPr>
              <a:t>全流程服务，分层</a:t>
            </a:r>
            <a:r>
              <a:rPr lang="en-US" altLang="zh-CN" sz="1200" dirty="0">
                <a:solidFill>
                  <a:srgbClr val="1D1D1A"/>
                </a:solidFill>
                <a:latin typeface="Arial" panose="020B0604020202020204" pitchFamily="34" charset="0"/>
                <a:cs typeface="Arial" panose="020B0604020202020204" pitchFamily="34" charset="0"/>
                <a:sym typeface="Arial" panose="020B0604020202020204" pitchFamily="34" charset="0"/>
              </a:rPr>
              <a:t>API</a:t>
            </a:r>
            <a:r>
              <a:rPr lang="zh-CN" altLang="en-US" sz="1200" dirty="0">
                <a:solidFill>
                  <a:srgbClr val="1D1D1A"/>
                </a:solidFill>
                <a:latin typeface="Arial" panose="020B0604020202020204" pitchFamily="34" charset="0"/>
                <a:cs typeface="Arial" panose="020B0604020202020204" pitchFamily="34" charset="0"/>
                <a:sym typeface="Arial" panose="020B0604020202020204" pitchFamily="34" charset="0"/>
              </a:rPr>
              <a:t>和预集成方案</a:t>
            </a:r>
            <a:endParaRPr lang="en-US" altLang="zh-CN" sz="1200" dirty="0">
              <a:solidFill>
                <a:srgbClr val="1D1D1A"/>
              </a:solidFill>
              <a:latin typeface="Arial" panose="020B0604020202020204" pitchFamily="34" charset="0"/>
              <a:cs typeface="Arial" panose="020B0604020202020204" pitchFamily="34" charset="0"/>
              <a:sym typeface="Arial" panose="020B0604020202020204" pitchFamily="34" charset="0"/>
            </a:endParaRPr>
          </a:p>
        </p:txBody>
      </p:sp>
      <p:sp>
        <p:nvSpPr>
          <p:cNvPr id="82" name="Ascend-Nano"/>
          <p:cNvSpPr txBox="1"/>
          <p:nvPr/>
        </p:nvSpPr>
        <p:spPr>
          <a:xfrm>
            <a:off x="5276027" y="2001976"/>
            <a:ext cx="4014336" cy="251266"/>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600" b="1" kern="1200" dirty="0">
                <a:solidFill>
                  <a:srgbClr val="C00000"/>
                </a:solidFill>
                <a:latin typeface="Arial" panose="020B0604020202020204" pitchFamily="34" charset="0"/>
                <a:cs typeface="Arial" panose="020B0604020202020204" pitchFamily="34" charset="0"/>
                <a:sym typeface="Arial" panose="020B0604020202020204" pitchFamily="34" charset="0"/>
              </a:rPr>
              <a:t>端、边、云独立协同的统一训练和推理框架</a:t>
            </a:r>
            <a:endParaRPr lang="en-US" altLang="zh-CN" sz="1600" b="1" kern="12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
        <p:nvSpPr>
          <p:cNvPr id="83" name="Ascend-Nano"/>
          <p:cNvSpPr txBox="1"/>
          <p:nvPr/>
        </p:nvSpPr>
        <p:spPr>
          <a:xfrm>
            <a:off x="3531878" y="3430065"/>
            <a:ext cx="3692567" cy="304566"/>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en-US" altLang="zh-CN" sz="1050" dirty="0">
                <a:solidFill>
                  <a:srgbClr val="1D1D1A"/>
                </a:solidFill>
                <a:latin typeface="Arial" panose="020B0604020202020204" pitchFamily="34" charset="0"/>
                <a:cs typeface="Arial" panose="020B0604020202020204" pitchFamily="34" charset="0"/>
                <a:sym typeface="Arial" panose="020B0604020202020204" pitchFamily="34" charset="0"/>
              </a:rPr>
              <a:t>Compute Architecture for Neural Network</a:t>
            </a:r>
          </a:p>
        </p:txBody>
      </p:sp>
      <p:sp>
        <p:nvSpPr>
          <p:cNvPr id="84" name="Ascend-Nano"/>
          <p:cNvSpPr txBox="1"/>
          <p:nvPr/>
        </p:nvSpPr>
        <p:spPr>
          <a:xfrm>
            <a:off x="8377710" y="3392304"/>
            <a:ext cx="3035424" cy="413449"/>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200" dirty="0">
                <a:solidFill>
                  <a:srgbClr val="1D1D1A"/>
                </a:solidFill>
                <a:latin typeface="Arial" panose="020B0604020202020204" pitchFamily="34" charset="0"/>
                <a:cs typeface="Arial" panose="020B0604020202020204" pitchFamily="34" charset="0"/>
                <a:sym typeface="Arial" panose="020B0604020202020204" pitchFamily="34" charset="0"/>
              </a:rPr>
              <a:t>应对算子多样性，开发效率提升</a:t>
            </a:r>
            <a:r>
              <a:rPr lang="en-US" altLang="zh-CN" sz="1200" b="1" dirty="0">
                <a:solidFill>
                  <a:srgbClr val="C7000A"/>
                </a:solidFill>
                <a:latin typeface="Arial" panose="020B0604020202020204" pitchFamily="34" charset="0"/>
                <a:cs typeface="Arial" panose="020B0604020202020204" pitchFamily="34" charset="0"/>
                <a:sym typeface="Arial" panose="020B0604020202020204" pitchFamily="34" charset="0"/>
              </a:rPr>
              <a:t>3</a:t>
            </a:r>
            <a:r>
              <a:rPr lang="zh-CN" altLang="en-US" sz="1200" b="1" dirty="0">
                <a:solidFill>
                  <a:srgbClr val="C7000A"/>
                </a:solidFill>
                <a:latin typeface="Arial" panose="020B0604020202020204" pitchFamily="34" charset="0"/>
                <a:cs typeface="Arial" panose="020B0604020202020204" pitchFamily="34" charset="0"/>
                <a:sym typeface="Arial" panose="020B0604020202020204" pitchFamily="34" charset="0"/>
              </a:rPr>
              <a:t>倍</a:t>
            </a:r>
            <a:endParaRPr lang="en-US" altLang="zh-CN" sz="1200" b="1" dirty="0">
              <a:solidFill>
                <a:srgbClr val="C7000A"/>
              </a:solidFill>
              <a:latin typeface="Arial" panose="020B0604020202020204" pitchFamily="34" charset="0"/>
              <a:cs typeface="Arial" panose="020B0604020202020204" pitchFamily="34" charset="0"/>
              <a:sym typeface="Arial" panose="020B0604020202020204" pitchFamily="34" charset="0"/>
            </a:endParaRPr>
          </a:p>
        </p:txBody>
      </p:sp>
      <p:sp>
        <p:nvSpPr>
          <p:cNvPr id="85" name="Ascend-Nano"/>
          <p:cNvSpPr txBox="1"/>
          <p:nvPr/>
        </p:nvSpPr>
        <p:spPr>
          <a:xfrm>
            <a:off x="8227679" y="2440597"/>
            <a:ext cx="3572494" cy="406944"/>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t"/>
          <a:lstStyle>
            <a:defPPr>
              <a:defRPr lang="zh-CN"/>
            </a:defPPr>
            <a:lvl1pPr algn="ctr" defTabSz="194983" hangingPunct="0">
              <a:defRPr sz="702" b="0" kern="0">
                <a:solidFill>
                  <a:srgbClr val="FFFFFF"/>
                </a:solidFill>
                <a:latin typeface="+mn-ea"/>
              </a:defRPr>
            </a:lvl1pPr>
          </a:lstStyle>
          <a:p>
            <a:pPr algn="l" defTabSz="287824">
              <a:defRPr sz="2800">
                <a:solidFill>
                  <a:srgbClr val="EE220C"/>
                </a:solidFill>
                <a:latin typeface="微软雅黑"/>
                <a:ea typeface="微软雅黑"/>
                <a:cs typeface="微软雅黑"/>
                <a:sym typeface="微软雅黑"/>
              </a:defRPr>
            </a:pPr>
            <a:r>
              <a:rPr lang="zh-CN" altLang="en-US" sz="1200" dirty="0">
                <a:solidFill>
                  <a:srgbClr val="1D1D1A"/>
                </a:solidFill>
                <a:latin typeface="Arial" panose="020B0604020202020204" pitchFamily="34" charset="0"/>
                <a:cs typeface="Arial" panose="020B0604020202020204" pitchFamily="34" charset="0"/>
                <a:sym typeface="Arial" panose="020B0604020202020204" pitchFamily="34" charset="0"/>
              </a:rPr>
              <a:t>降低核心代码量</a:t>
            </a:r>
            <a:r>
              <a:rPr lang="en-US" altLang="zh-CN" sz="1200" b="1" dirty="0">
                <a:solidFill>
                  <a:srgbClr val="C7000A"/>
                </a:solidFill>
                <a:latin typeface="Arial" panose="020B0604020202020204" pitchFamily="34" charset="0"/>
                <a:cs typeface="Arial" panose="020B0604020202020204" pitchFamily="34" charset="0"/>
                <a:sym typeface="Arial" panose="020B0604020202020204" pitchFamily="34" charset="0"/>
              </a:rPr>
              <a:t>20%,</a:t>
            </a:r>
            <a:r>
              <a:rPr lang="zh-CN" altLang="en-US" sz="1200" dirty="0">
                <a:solidFill>
                  <a:srgbClr val="1D1D1A"/>
                </a:solidFill>
                <a:latin typeface="Arial" panose="020B0604020202020204" pitchFamily="34" charset="0"/>
                <a:cs typeface="Arial" panose="020B0604020202020204" pitchFamily="34" charset="0"/>
                <a:sym typeface="Arial" panose="020B0604020202020204" pitchFamily="34" charset="0"/>
              </a:rPr>
              <a:t>效率提升</a:t>
            </a:r>
            <a:r>
              <a:rPr lang="en-US" altLang="zh-CN" sz="1200" b="1" dirty="0">
                <a:solidFill>
                  <a:srgbClr val="C7000A"/>
                </a:solidFill>
                <a:latin typeface="Arial" panose="020B0604020202020204" pitchFamily="34" charset="0"/>
                <a:cs typeface="Arial" panose="020B0604020202020204" pitchFamily="34" charset="0"/>
                <a:sym typeface="Arial" panose="020B0604020202020204" pitchFamily="34" charset="0"/>
              </a:rPr>
              <a:t>50%</a:t>
            </a:r>
            <a:r>
              <a:rPr lang="zh-CN" altLang="en-US" sz="1200" dirty="0">
                <a:solidFill>
                  <a:srgbClr val="1D1D1A"/>
                </a:solidFill>
                <a:latin typeface="Arial" panose="020B0604020202020204" pitchFamily="34" charset="0"/>
                <a:cs typeface="Arial" panose="020B0604020202020204" pitchFamily="34" charset="0"/>
                <a:sym typeface="Arial" panose="020B0604020202020204" pitchFamily="34" charset="0"/>
              </a:rPr>
              <a:t>以上</a:t>
            </a:r>
          </a:p>
        </p:txBody>
      </p:sp>
      <p:sp>
        <p:nvSpPr>
          <p:cNvPr id="86" name="矩形 85"/>
          <p:cNvSpPr/>
          <p:nvPr/>
        </p:nvSpPr>
        <p:spPr>
          <a:xfrm>
            <a:off x="5124861" y="3904914"/>
            <a:ext cx="4129657" cy="338554"/>
          </a:xfrm>
          <a:prstGeom prst="rect">
            <a:avLst/>
          </a:prstGeom>
          <a:noFill/>
        </p:spPr>
        <p:txBody>
          <a:bodyPr wrap="none" rtlCol="0">
            <a:spAutoFit/>
          </a:bodyPr>
          <a:lstStyle/>
          <a:p>
            <a:pPr algn="ctr"/>
            <a:r>
              <a:rPr lang="zh-CN" altLang="en-US" sz="1600" b="1" dirty="0">
                <a:solidFill>
                  <a:srgbClr val="C00000"/>
                </a:solidFill>
                <a:latin typeface="Arial" panose="020B0604020202020204" pitchFamily="34" charset="0"/>
                <a:ea typeface="微软雅黑"/>
                <a:cs typeface="Arial" panose="020B0604020202020204" pitchFamily="34" charset="0"/>
                <a:sym typeface="Arial" panose="020B0604020202020204" pitchFamily="34" charset="0"/>
              </a:rPr>
              <a:t>基于统一、可扩展架构的系列化</a:t>
            </a:r>
            <a:r>
              <a:rPr lang="en-US" altLang="zh-CN" sz="1600" b="1" dirty="0">
                <a:solidFill>
                  <a:srgbClr val="C00000"/>
                </a:solidFill>
                <a:latin typeface="Arial" panose="020B0604020202020204" pitchFamily="34" charset="0"/>
                <a:ea typeface="微软雅黑"/>
                <a:cs typeface="Arial" panose="020B0604020202020204" pitchFamily="34" charset="0"/>
                <a:sym typeface="Arial" panose="020B0604020202020204" pitchFamily="34" charset="0"/>
              </a:rPr>
              <a:t>AI IP</a:t>
            </a:r>
            <a:r>
              <a:rPr lang="zh-CN" altLang="en-US" sz="1600" b="1" dirty="0">
                <a:solidFill>
                  <a:srgbClr val="C00000"/>
                </a:solidFill>
                <a:latin typeface="Arial" panose="020B0604020202020204" pitchFamily="34" charset="0"/>
                <a:ea typeface="微软雅黑"/>
                <a:cs typeface="Arial" panose="020B0604020202020204" pitchFamily="34" charset="0"/>
                <a:sym typeface="Arial" panose="020B0604020202020204" pitchFamily="34" charset="0"/>
              </a:rPr>
              <a:t>和芯片</a:t>
            </a:r>
            <a:endParaRPr lang="en-US" altLang="zh-CN" sz="1600" b="1" dirty="0">
              <a:solidFill>
                <a:srgbClr val="C00000"/>
              </a:solidFill>
              <a:latin typeface="Arial" panose="020B0604020202020204" pitchFamily="34" charset="0"/>
              <a:ea typeface="微软雅黑"/>
              <a:cs typeface="Arial" panose="020B0604020202020204" pitchFamily="34" charset="0"/>
              <a:sym typeface="Arial" panose="020B0604020202020204" pitchFamily="34" charset="0"/>
            </a:endParaRPr>
          </a:p>
        </p:txBody>
      </p:sp>
      <p:sp>
        <p:nvSpPr>
          <p:cNvPr id="87" name="12nm FFC"/>
          <p:cNvSpPr txBox="1"/>
          <p:nvPr/>
        </p:nvSpPr>
        <p:spPr>
          <a:xfrm>
            <a:off x="9692188" y="4732786"/>
            <a:ext cx="1291066"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Ascend</a:t>
            </a:r>
            <a:r>
              <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Max</a:t>
            </a:r>
          </a:p>
        </p:txBody>
      </p:sp>
      <p:sp>
        <p:nvSpPr>
          <p:cNvPr id="88" name="12nm FFC"/>
          <p:cNvSpPr txBox="1"/>
          <p:nvPr/>
        </p:nvSpPr>
        <p:spPr>
          <a:xfrm>
            <a:off x="6416523" y="4731487"/>
            <a:ext cx="1357553"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Mini / Multi-Mini</a:t>
            </a:r>
          </a:p>
        </p:txBody>
      </p:sp>
      <p:sp>
        <p:nvSpPr>
          <p:cNvPr id="89" name="12nm FFC"/>
          <p:cNvSpPr txBox="1"/>
          <p:nvPr/>
        </p:nvSpPr>
        <p:spPr>
          <a:xfrm>
            <a:off x="2656308" y="4721356"/>
            <a:ext cx="2065990"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Nano – Tiny – Lite - Mini</a:t>
            </a:r>
          </a:p>
        </p:txBody>
      </p:sp>
      <p:sp>
        <p:nvSpPr>
          <p:cNvPr id="90" name="12nm FFC"/>
          <p:cNvSpPr txBox="1"/>
          <p:nvPr/>
        </p:nvSpPr>
        <p:spPr>
          <a:xfrm>
            <a:off x="6416523" y="4984673"/>
            <a:ext cx="2484397"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10~100 TOPS </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3~100W</a:t>
            </a:r>
            <a:endPar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1" name="12nm FFC"/>
          <p:cNvSpPr txBox="1"/>
          <p:nvPr/>
        </p:nvSpPr>
        <p:spPr>
          <a:xfrm>
            <a:off x="2656309" y="4985026"/>
            <a:ext cx="2721318"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 MO</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 ~ 20 TOPS </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1mW ~ 10W</a:t>
            </a:r>
          </a:p>
        </p:txBody>
      </p:sp>
      <p:sp>
        <p:nvSpPr>
          <p:cNvPr id="92" name="Ascend-Nano"/>
          <p:cNvSpPr txBox="1"/>
          <p:nvPr/>
        </p:nvSpPr>
        <p:spPr>
          <a:xfrm>
            <a:off x="10088255" y="4376695"/>
            <a:ext cx="731721" cy="241163"/>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algn="l" defTabSz="194977">
              <a:defRPr/>
            </a:pPr>
            <a:r>
              <a:rPr lang="zh-CN" altLang="en-US" sz="1600" b="1" u="sng" dirty="0">
                <a:solidFill>
                  <a:srgbClr val="1D1D1A"/>
                </a:solidFill>
                <a:latin typeface="Arial" panose="020B0604020202020204" pitchFamily="34" charset="0"/>
                <a:cs typeface="Arial" panose="020B0604020202020204" pitchFamily="34" charset="0"/>
                <a:sym typeface="Arial" panose="020B0604020202020204" pitchFamily="34" charset="0"/>
              </a:rPr>
              <a:t>云服务</a:t>
            </a:r>
            <a:endParaRPr lang="en-US" altLang="zh-CN" sz="1600" b="1" u="sng" dirty="0">
              <a:solidFill>
                <a:srgbClr val="1D1D1A"/>
              </a:solidFill>
              <a:latin typeface="Arial" panose="020B0604020202020204" pitchFamily="34" charset="0"/>
              <a:cs typeface="Arial" panose="020B0604020202020204" pitchFamily="34" charset="0"/>
              <a:sym typeface="Arial" panose="020B0604020202020204" pitchFamily="34" charset="0"/>
            </a:endParaRPr>
          </a:p>
        </p:txBody>
      </p:sp>
      <p:sp>
        <p:nvSpPr>
          <p:cNvPr id="93" name="Ascend-Nano"/>
          <p:cNvSpPr txBox="1"/>
          <p:nvPr/>
        </p:nvSpPr>
        <p:spPr>
          <a:xfrm>
            <a:off x="6883816" y="4395143"/>
            <a:ext cx="921945" cy="241163"/>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algn="l" defTabSz="194977">
              <a:defRPr/>
            </a:pPr>
            <a:r>
              <a:rPr lang="zh-CN" altLang="en-US" sz="1600" b="1" u="sng" dirty="0">
                <a:solidFill>
                  <a:srgbClr val="1D1D1A"/>
                </a:solidFill>
                <a:latin typeface="Arial" panose="020B0604020202020204" pitchFamily="34" charset="0"/>
                <a:cs typeface="Arial" panose="020B0604020202020204" pitchFamily="34" charset="0"/>
                <a:sym typeface="Arial" panose="020B0604020202020204" pitchFamily="34" charset="0"/>
              </a:rPr>
              <a:t>边缘计算</a:t>
            </a:r>
            <a:endParaRPr lang="en-US" altLang="zh-CN" sz="1600" b="1" u="sng" dirty="0">
              <a:solidFill>
                <a:srgbClr val="1D1D1A"/>
              </a:solidFill>
              <a:latin typeface="Arial" panose="020B0604020202020204" pitchFamily="34" charset="0"/>
              <a:cs typeface="Arial" panose="020B0604020202020204" pitchFamily="34" charset="0"/>
              <a:sym typeface="Arial" panose="020B0604020202020204" pitchFamily="34" charset="0"/>
            </a:endParaRPr>
          </a:p>
        </p:txBody>
      </p:sp>
      <p:sp>
        <p:nvSpPr>
          <p:cNvPr id="94" name="Ascend-Nano"/>
          <p:cNvSpPr txBox="1"/>
          <p:nvPr/>
        </p:nvSpPr>
        <p:spPr>
          <a:xfrm>
            <a:off x="3310412" y="4385011"/>
            <a:ext cx="921945" cy="241163"/>
          </a:xfrm>
          <a:prstGeom prst="rect">
            <a:avLst/>
          </a:prstGeom>
          <a:noFill/>
          <a:ln w="6350">
            <a:noFill/>
            <a:miter lim="400000"/>
          </a:ln>
          <a:extLst>
            <a:ext uri="{C572A759-6A51-4108-AA02-DFA0A04FC94B}">
              <ma14:wrappingTextBoxFlag xmlns:ma14="http://schemas.microsoft.com/office/mac/drawingml/2011/main" xmlns=""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algn="l" defTabSz="194977">
              <a:defRPr/>
            </a:pPr>
            <a:r>
              <a:rPr lang="zh-CN" altLang="en-US" sz="1600" b="1" u="sng" dirty="0">
                <a:solidFill>
                  <a:srgbClr val="1D1D1A"/>
                </a:solidFill>
                <a:latin typeface="Arial" panose="020B0604020202020204" pitchFamily="34" charset="0"/>
                <a:cs typeface="Arial" panose="020B0604020202020204" pitchFamily="34" charset="0"/>
                <a:sym typeface="Arial" panose="020B0604020202020204" pitchFamily="34" charset="0"/>
              </a:rPr>
              <a:t>终端设备</a:t>
            </a:r>
            <a:endParaRPr lang="en-US" altLang="zh-CN" sz="1600" b="1" u="sng" dirty="0">
              <a:solidFill>
                <a:srgbClr val="1D1D1A"/>
              </a:solidFill>
              <a:latin typeface="Arial" panose="020B0604020202020204" pitchFamily="34" charset="0"/>
              <a:cs typeface="Arial" panose="020B0604020202020204" pitchFamily="34" charset="0"/>
              <a:sym typeface="Arial" panose="020B0604020202020204" pitchFamily="34" charset="0"/>
            </a:endParaRPr>
          </a:p>
        </p:txBody>
      </p:sp>
      <p:cxnSp>
        <p:nvCxnSpPr>
          <p:cNvPr id="95" name="直接连接符 94"/>
          <p:cNvCxnSpPr/>
          <p:nvPr/>
        </p:nvCxnSpPr>
        <p:spPr>
          <a:xfrm>
            <a:off x="5727447" y="4971594"/>
            <a:ext cx="0" cy="590064"/>
          </a:xfrm>
          <a:prstGeom prst="line">
            <a:avLst/>
          </a:prstGeom>
          <a:noFill/>
          <a:ln w="6350" cap="flat" cmpd="sng" algn="ctr">
            <a:solidFill>
              <a:srgbClr val="666666">
                <a:lumMod val="50000"/>
                <a:alpha val="50000"/>
              </a:srgbClr>
            </a:solidFill>
            <a:prstDash val="solid"/>
            <a:miter lim="800000"/>
          </a:ln>
          <a:effectLst/>
        </p:spPr>
      </p:cxnSp>
      <p:cxnSp>
        <p:nvCxnSpPr>
          <p:cNvPr id="96" name="直接连接符 95"/>
          <p:cNvCxnSpPr/>
          <p:nvPr/>
        </p:nvCxnSpPr>
        <p:spPr>
          <a:xfrm>
            <a:off x="9025535" y="5075156"/>
            <a:ext cx="0" cy="469819"/>
          </a:xfrm>
          <a:prstGeom prst="line">
            <a:avLst/>
          </a:prstGeom>
          <a:noFill/>
          <a:ln w="6350" cap="flat" cmpd="sng" algn="ctr">
            <a:solidFill>
              <a:srgbClr val="666666">
                <a:lumMod val="50000"/>
                <a:alpha val="50000"/>
              </a:srgbClr>
            </a:solidFill>
            <a:prstDash val="solid"/>
            <a:miter lim="800000"/>
          </a:ln>
          <a:effectLst/>
        </p:spPr>
      </p:cxnSp>
      <p:sp>
        <p:nvSpPr>
          <p:cNvPr id="97" name="12nm FFC"/>
          <p:cNvSpPr txBox="1"/>
          <p:nvPr/>
        </p:nvSpPr>
        <p:spPr>
          <a:xfrm>
            <a:off x="2651448" y="5208485"/>
            <a:ext cx="3007111"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耳机、手机、便携机、摄像头、</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TV</a:t>
            </a:r>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VR</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p>
        </p:txBody>
      </p:sp>
      <p:sp>
        <p:nvSpPr>
          <p:cNvPr id="98" name="12nm FFC"/>
          <p:cNvSpPr txBox="1"/>
          <p:nvPr/>
        </p:nvSpPr>
        <p:spPr>
          <a:xfrm>
            <a:off x="6416524" y="5205279"/>
            <a:ext cx="2010974"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汽车、边缘计算服务器</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p>
        </p:txBody>
      </p:sp>
      <p:grpSp>
        <p:nvGrpSpPr>
          <p:cNvPr id="99" name="组合 98"/>
          <p:cNvGrpSpPr/>
          <p:nvPr/>
        </p:nvGrpSpPr>
        <p:grpSpPr>
          <a:xfrm>
            <a:off x="8639380" y="4433673"/>
            <a:ext cx="766125" cy="650866"/>
            <a:chOff x="2888264" y="5179987"/>
            <a:chExt cx="842431" cy="700850"/>
          </a:xfrm>
        </p:grpSpPr>
        <p:grpSp>
          <p:nvGrpSpPr>
            <p:cNvPr id="100" name="组合 99">
              <a:extLst>
                <a:ext uri="{FF2B5EF4-FFF2-40B4-BE49-F238E27FC236}">
                  <a16:creationId xmlns:a16="http://schemas.microsoft.com/office/drawing/2014/main" id="{E239B08E-AA39-40A1-9520-A477F2F9EACB}"/>
                </a:ext>
              </a:extLst>
            </p:cNvPr>
            <p:cNvGrpSpPr/>
            <p:nvPr/>
          </p:nvGrpSpPr>
          <p:grpSpPr>
            <a:xfrm>
              <a:off x="2888264" y="5179987"/>
              <a:ext cx="842431" cy="700850"/>
              <a:chOff x="13537343" y="1516428"/>
              <a:chExt cx="4371090" cy="3636474"/>
            </a:xfrm>
          </p:grpSpPr>
          <p:pic>
            <p:nvPicPr>
              <p:cNvPr id="102" name="图片 21" descr="图片 21">
                <a:extLst>
                  <a:ext uri="{FF2B5EF4-FFF2-40B4-BE49-F238E27FC236}">
                    <a16:creationId xmlns:a16="http://schemas.microsoft.com/office/drawing/2014/main" id="{6CE6D631-C458-4499-92B5-1B5D4301BFD7}"/>
                  </a:ext>
                </a:extLst>
              </p:cNvPr>
              <p:cNvPicPr>
                <a:picLocks noChangeAspect="1"/>
              </p:cNvPicPr>
              <p:nvPr/>
            </p:nvPicPr>
            <p:blipFill>
              <a:blip r:embed="rId3" cstate="screen">
                <a:extLst>
                  <a:ext uri="{28A0092B-C50C-407E-A947-70E740481C1C}">
                    <a14:useLocalDpi xmlns:a14="http://schemas.microsoft.com/office/drawing/2010/main"/>
                  </a:ext>
                </a:extLst>
              </a:blip>
              <a:srcRect l="25744" t="20102" r="29763" b="14024"/>
              <a:stretch>
                <a:fillRect/>
              </a:stretch>
            </p:blipFill>
            <p:spPr>
              <a:xfrm>
                <a:off x="13537343" y="1516428"/>
                <a:ext cx="4371090" cy="3636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p:spPr>
          </p:pic>
          <p:grpSp>
            <p:nvGrpSpPr>
              <p:cNvPr id="103" name="成组">
                <a:extLst>
                  <a:ext uri="{FF2B5EF4-FFF2-40B4-BE49-F238E27FC236}">
                    <a16:creationId xmlns:a16="http://schemas.microsoft.com/office/drawing/2014/main" id="{B8F4FAF1-B3A1-4290-B2AF-A0EBEA6B667B}"/>
                  </a:ext>
                </a:extLst>
              </p:cNvPr>
              <p:cNvGrpSpPr/>
              <p:nvPr/>
            </p:nvGrpSpPr>
            <p:grpSpPr>
              <a:xfrm>
                <a:off x="13537348" y="2017508"/>
                <a:ext cx="3107492" cy="3135394"/>
                <a:chOff x="-3" y="0"/>
                <a:chExt cx="3198127" cy="3226839"/>
              </a:xfrm>
            </p:grpSpPr>
            <p:sp>
              <p:nvSpPr>
                <p:cNvPr id="104" name="矩形">
                  <a:extLst>
                    <a:ext uri="{FF2B5EF4-FFF2-40B4-BE49-F238E27FC236}">
                      <a16:creationId xmlns:a16="http://schemas.microsoft.com/office/drawing/2014/main" id="{EA0EC52F-1214-4397-B28B-6B6F9F217943}"/>
                    </a:ext>
                  </a:extLst>
                </p:cNvPr>
                <p:cNvSpPr/>
                <p:nvPr/>
              </p:nvSpPr>
              <p:spPr>
                <a:xfrm>
                  <a:off x="-3"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399" tIns="25399" rIns="25399" bIns="25399" numCol="1" anchor="ctr">
                  <a:noAutofit/>
                </a:bodyPr>
                <a:lstStyle/>
                <a:p>
                  <a:pPr algn="ctr" defTabSz="412738" hangingPunct="0">
                    <a:defRPr sz="2200" b="0">
                      <a:latin typeface="+mn-lt"/>
                      <a:ea typeface="+mn-ea"/>
                      <a:cs typeface="+mn-cs"/>
                      <a:sym typeface="Helvetica Neue Medium"/>
                    </a:defRPr>
                  </a:pPr>
                  <a:endParaRPr sz="1485" kern="0">
                    <a:solidFill>
                      <a:srgbClr val="FFFFFF"/>
                    </a:solidFill>
                    <a:latin typeface="Arial" panose="020B0604020202020204" pitchFamily="34" charset="0"/>
                    <a:sym typeface="Arial" panose="020B0604020202020204" pitchFamily="34" charset="0"/>
                  </a:endParaRPr>
                </a:p>
              </p:txBody>
            </p:sp>
            <p:sp>
              <p:nvSpPr>
                <p:cNvPr id="105" name="矩形">
                  <a:extLst>
                    <a:ext uri="{FF2B5EF4-FFF2-40B4-BE49-F238E27FC236}">
                      <a16:creationId xmlns:a16="http://schemas.microsoft.com/office/drawing/2014/main" id="{25F3586E-C50C-4BF9-8175-627F22F6AC72}"/>
                    </a:ext>
                  </a:extLst>
                </p:cNvPr>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399" tIns="25399" rIns="25399" bIns="25399" numCol="1" anchor="ctr">
                  <a:noAutofit/>
                </a:bodyPr>
                <a:lstStyle/>
                <a:p>
                  <a:pPr algn="ctr" defTabSz="412738" hangingPunct="0">
                    <a:defRPr sz="2200" b="0">
                      <a:latin typeface="+mn-lt"/>
                      <a:ea typeface="+mn-ea"/>
                      <a:cs typeface="+mn-cs"/>
                      <a:sym typeface="Helvetica Neue Medium"/>
                    </a:defRPr>
                  </a:pPr>
                  <a:endParaRPr sz="1485" kern="0">
                    <a:solidFill>
                      <a:srgbClr val="FFFFFF"/>
                    </a:solidFill>
                    <a:latin typeface="Arial" panose="020B0604020202020204" pitchFamily="34" charset="0"/>
                    <a:sym typeface="Arial" panose="020B0604020202020204" pitchFamily="34" charset="0"/>
                  </a:endParaRPr>
                </a:p>
              </p:txBody>
            </p:sp>
            <p:pic>
              <p:nvPicPr>
                <p:cNvPr id="106" name="image12.png" descr="image12.png">
                  <a:extLst>
                    <a:ext uri="{FF2B5EF4-FFF2-40B4-BE49-F238E27FC236}">
                      <a16:creationId xmlns:a16="http://schemas.microsoft.com/office/drawing/2014/main" id="{4D59AA9F-0247-4A4C-A9F0-5434035010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085" r="6085" b="25603"/>
                <a:stretch/>
              </p:blipFill>
              <p:spPr>
                <a:xfrm>
                  <a:off x="954367" y="1082153"/>
                  <a:ext cx="1929322" cy="1089512"/>
                </a:xfrm>
                <a:prstGeom prst="rect">
                  <a:avLst/>
                </a:prstGeom>
                <a:ln w="3175" cap="flat">
                  <a:noFill/>
                  <a:miter lim="400000"/>
                </a:ln>
                <a:effectLst/>
              </p:spPr>
            </p:pic>
          </p:grpSp>
        </p:grpSp>
        <p:sp>
          <p:nvSpPr>
            <p:cNvPr id="101" name="Ascend-Nano"/>
            <p:cNvSpPr txBox="1"/>
            <p:nvPr/>
          </p:nvSpPr>
          <p:spPr>
            <a:xfrm>
              <a:off x="2888264" y="5624483"/>
              <a:ext cx="572516" cy="221224"/>
            </a:xfrm>
            <a:prstGeom prst="rect">
              <a:avLst/>
            </a:prstGeom>
            <a:noFill/>
            <a:ln w="6350">
              <a:noFill/>
              <a:miter lim="400000"/>
            </a:ln>
            <a:extLst>
              <a:ext uri="{C572A759-6A51-4108-AA02-DFA0A04FC94B}">
                <ma14:wrappingTextBoxFlag xmlns="" xmlns:ma14="http://schemas.microsoft.com/office/mac/drawingml/2011/main" val="1"/>
              </a:ext>
            </a:extLst>
          </p:spPr>
          <p:txBody>
            <a:bodyPr lIns="0" tIns="11997" rIns="0" bIns="11997" anchor="ctr"/>
            <a:lstStyle>
              <a:defPPr>
                <a:defRPr lang="zh-CN"/>
              </a:defPPr>
              <a:lvl1pPr algn="ctr" defTabSz="194983" hangingPunct="0">
                <a:defRPr sz="702" b="0" kern="0">
                  <a:solidFill>
                    <a:srgbClr val="FFFFFF"/>
                  </a:solidFill>
                  <a:latin typeface="+mn-ea"/>
                </a:defRPr>
              </a:lvl1pPr>
            </a:lstStyle>
            <a:p>
              <a:pPr defTabSz="194977">
                <a:defRPr/>
              </a:pPr>
              <a:r>
                <a:rPr lang="en-US" altLang="zh-CN" sz="800" i="1" dirty="0">
                  <a:latin typeface="Arial" panose="020B0604020202020204" pitchFamily="34" charset="0"/>
                  <a:cs typeface="Arial" panose="020B0604020202020204" pitchFamily="34" charset="0"/>
                  <a:sym typeface="Arial" panose="020B0604020202020204" pitchFamily="34" charset="0"/>
                </a:rPr>
                <a:t>Ascend</a:t>
              </a:r>
            </a:p>
          </p:txBody>
        </p:sp>
      </p:grpSp>
      <p:grpSp>
        <p:nvGrpSpPr>
          <p:cNvPr id="107" name="组合 106"/>
          <p:cNvGrpSpPr/>
          <p:nvPr/>
        </p:nvGrpSpPr>
        <p:grpSpPr>
          <a:xfrm>
            <a:off x="5048257" y="4428787"/>
            <a:ext cx="1139033" cy="580907"/>
            <a:chOff x="5142648" y="3224563"/>
            <a:chExt cx="1548629" cy="789801"/>
          </a:xfrm>
        </p:grpSpPr>
        <p:pic>
          <p:nvPicPr>
            <p:cNvPr id="108" name="图片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2648" y="3224563"/>
              <a:ext cx="1548629" cy="789801"/>
            </a:xfrm>
            <a:prstGeom prst="rect">
              <a:avLst/>
            </a:prstGeom>
          </p:spPr>
        </p:pic>
        <p:sp>
          <p:nvSpPr>
            <p:cNvPr id="109" name="矩形 5"/>
            <p:cNvSpPr/>
            <p:nvPr/>
          </p:nvSpPr>
          <p:spPr>
            <a:xfrm>
              <a:off x="5893083" y="3353748"/>
              <a:ext cx="484433" cy="538831"/>
            </a:xfrm>
            <a:custGeom>
              <a:avLst/>
              <a:gdLst>
                <a:gd name="connsiteX0" fmla="*/ 0 w 2052438"/>
                <a:gd name="connsiteY0" fmla="*/ 0 h 1954131"/>
                <a:gd name="connsiteX1" fmla="*/ 2052438 w 2052438"/>
                <a:gd name="connsiteY1" fmla="*/ 0 h 1954131"/>
                <a:gd name="connsiteX2" fmla="*/ 2052438 w 2052438"/>
                <a:gd name="connsiteY2" fmla="*/ 1954131 h 1954131"/>
                <a:gd name="connsiteX3" fmla="*/ 0 w 2052438"/>
                <a:gd name="connsiteY3" fmla="*/ 1954131 h 1954131"/>
                <a:gd name="connsiteX4" fmla="*/ 0 w 2052438"/>
                <a:gd name="connsiteY4" fmla="*/ 0 h 1954131"/>
                <a:gd name="connsiteX0" fmla="*/ 0 w 2052438"/>
                <a:gd name="connsiteY0" fmla="*/ 0 h 2236764"/>
                <a:gd name="connsiteX1" fmla="*/ 2052438 w 2052438"/>
                <a:gd name="connsiteY1" fmla="*/ 0 h 2236764"/>
                <a:gd name="connsiteX2" fmla="*/ 2002562 w 2052438"/>
                <a:gd name="connsiteY2" fmla="*/ 2236764 h 2236764"/>
                <a:gd name="connsiteX3" fmla="*/ 0 w 2052438"/>
                <a:gd name="connsiteY3" fmla="*/ 1954131 h 2236764"/>
                <a:gd name="connsiteX4" fmla="*/ 0 w 2052438"/>
                <a:gd name="connsiteY4" fmla="*/ 0 h 2236764"/>
                <a:gd name="connsiteX0" fmla="*/ 16625 w 2069063"/>
                <a:gd name="connsiteY0" fmla="*/ 0 h 2236764"/>
                <a:gd name="connsiteX1" fmla="*/ 2069063 w 2069063"/>
                <a:gd name="connsiteY1" fmla="*/ 0 h 2236764"/>
                <a:gd name="connsiteX2" fmla="*/ 2019187 w 2069063"/>
                <a:gd name="connsiteY2" fmla="*/ 2236764 h 2236764"/>
                <a:gd name="connsiteX3" fmla="*/ 0 w 2069063"/>
                <a:gd name="connsiteY3" fmla="*/ 2103760 h 2236764"/>
                <a:gd name="connsiteX4" fmla="*/ 16625 w 2069063"/>
                <a:gd name="connsiteY4" fmla="*/ 0 h 2236764"/>
                <a:gd name="connsiteX0" fmla="*/ 16625 w 2035813"/>
                <a:gd name="connsiteY0" fmla="*/ 83128 h 2319892"/>
                <a:gd name="connsiteX1" fmla="*/ 2035813 w 2035813"/>
                <a:gd name="connsiteY1" fmla="*/ 0 h 2319892"/>
                <a:gd name="connsiteX2" fmla="*/ 2019187 w 2035813"/>
                <a:gd name="connsiteY2" fmla="*/ 2319892 h 2319892"/>
                <a:gd name="connsiteX3" fmla="*/ 0 w 2035813"/>
                <a:gd name="connsiteY3" fmla="*/ 2186888 h 2319892"/>
                <a:gd name="connsiteX4" fmla="*/ 16625 w 2035813"/>
                <a:gd name="connsiteY4" fmla="*/ 83128 h 2319892"/>
                <a:gd name="connsiteX0" fmla="*/ 0 w 2085690"/>
                <a:gd name="connsiteY0" fmla="*/ 83128 h 2319892"/>
                <a:gd name="connsiteX1" fmla="*/ 2085690 w 2085690"/>
                <a:gd name="connsiteY1" fmla="*/ 0 h 2319892"/>
                <a:gd name="connsiteX2" fmla="*/ 2069064 w 2085690"/>
                <a:gd name="connsiteY2" fmla="*/ 2319892 h 2319892"/>
                <a:gd name="connsiteX3" fmla="*/ 49877 w 2085690"/>
                <a:gd name="connsiteY3" fmla="*/ 2186888 h 2319892"/>
                <a:gd name="connsiteX4" fmla="*/ 0 w 2085690"/>
                <a:gd name="connsiteY4" fmla="*/ 83128 h 2319892"/>
                <a:gd name="connsiteX0" fmla="*/ 0 w 2085690"/>
                <a:gd name="connsiteY0" fmla="*/ 83128 h 2319892"/>
                <a:gd name="connsiteX1" fmla="*/ 2085690 w 2085690"/>
                <a:gd name="connsiteY1" fmla="*/ 0 h 2319892"/>
                <a:gd name="connsiteX2" fmla="*/ 2069064 w 2085690"/>
                <a:gd name="connsiteY2" fmla="*/ 2319892 h 2319892"/>
                <a:gd name="connsiteX3" fmla="*/ 1 w 2085690"/>
                <a:gd name="connsiteY3" fmla="*/ 2170262 h 2319892"/>
                <a:gd name="connsiteX4" fmla="*/ 0 w 2085690"/>
                <a:gd name="connsiteY4" fmla="*/ 83128 h 2319892"/>
                <a:gd name="connsiteX0" fmla="*/ 16624 w 2085689"/>
                <a:gd name="connsiteY0" fmla="*/ 66502 h 2319892"/>
                <a:gd name="connsiteX1" fmla="*/ 2085689 w 2085689"/>
                <a:gd name="connsiteY1" fmla="*/ 0 h 2319892"/>
                <a:gd name="connsiteX2" fmla="*/ 2069063 w 2085689"/>
                <a:gd name="connsiteY2" fmla="*/ 2319892 h 2319892"/>
                <a:gd name="connsiteX3" fmla="*/ 0 w 2085689"/>
                <a:gd name="connsiteY3" fmla="*/ 2170262 h 2319892"/>
                <a:gd name="connsiteX4" fmla="*/ 16624 w 2085689"/>
                <a:gd name="connsiteY4" fmla="*/ 66502 h 2319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689" h="2319892">
                  <a:moveTo>
                    <a:pt x="16624" y="66502"/>
                  </a:moveTo>
                  <a:lnTo>
                    <a:pt x="2085689" y="0"/>
                  </a:lnTo>
                  <a:lnTo>
                    <a:pt x="2069063" y="2319892"/>
                  </a:lnTo>
                  <a:lnTo>
                    <a:pt x="0" y="2170262"/>
                  </a:lnTo>
                  <a:cubicBezTo>
                    <a:pt x="0" y="1474551"/>
                    <a:pt x="16624" y="762213"/>
                    <a:pt x="16624" y="66502"/>
                  </a:cubicBezTo>
                  <a:close/>
                </a:path>
              </a:pathLst>
            </a:custGeom>
            <a:gradFill>
              <a:gsLst>
                <a:gs pos="58200">
                  <a:srgbClr val="3E3E3E"/>
                </a:gs>
                <a:gs pos="0">
                  <a:srgbClr val="181818"/>
                </a:gs>
                <a:gs pos="100000">
                  <a:srgbClr val="6F6F6F"/>
                </a:gs>
              </a:gsLst>
              <a:lin ang="18900000" scaled="0"/>
            </a:gradFill>
            <a:ln w="12700" cap="flat" cmpd="sng" algn="ctr">
              <a:noFill/>
              <a:prstDash val="solid"/>
              <a:miter lim="800000"/>
            </a:ln>
            <a:effectLst/>
          </p:spPr>
          <p:txBody>
            <a:bodyPr rtlCol="0" anchor="ctr"/>
            <a:lstStyle/>
            <a:p>
              <a:pPr algn="ctr" defTabSz="914400">
                <a:defRPr/>
              </a:pPr>
              <a:endParaRPr lang="zh-CN" altLang="en-US" sz="1898" kern="0">
                <a:solidFill>
                  <a:srgbClr val="666666"/>
                </a:solidFill>
                <a:latin typeface="Arial" panose="020B0604020202020204" pitchFamily="34" charset="0"/>
                <a:sym typeface="Arial" panose="020B0604020202020204" pitchFamily="34" charset="0"/>
              </a:endParaRPr>
            </a:p>
          </p:txBody>
        </p:sp>
        <p:grpSp>
          <p:nvGrpSpPr>
            <p:cNvPr id="110" name="组合 109"/>
            <p:cNvGrpSpPr/>
            <p:nvPr/>
          </p:nvGrpSpPr>
          <p:grpSpPr>
            <a:xfrm>
              <a:off x="5900462" y="3463192"/>
              <a:ext cx="450339" cy="263838"/>
              <a:chOff x="-773207" y="3040400"/>
              <a:chExt cx="882030" cy="516750"/>
            </a:xfrm>
          </p:grpSpPr>
          <p:sp>
            <p:nvSpPr>
              <p:cNvPr id="111" name="Freeform 5"/>
              <p:cNvSpPr>
                <a:spLocks/>
              </p:cNvSpPr>
              <p:nvPr/>
            </p:nvSpPr>
            <p:spPr bwMode="auto">
              <a:xfrm>
                <a:off x="-773207" y="3470080"/>
                <a:ext cx="126740" cy="87070"/>
              </a:xfrm>
              <a:custGeom>
                <a:avLst/>
                <a:gdLst>
                  <a:gd name="T0" fmla="*/ 0 w 104"/>
                  <a:gd name="T1" fmla="*/ 69 h 71"/>
                  <a:gd name="T2" fmla="*/ 12 w 104"/>
                  <a:gd name="T3" fmla="*/ 34 h 71"/>
                  <a:gd name="T4" fmla="*/ 23 w 104"/>
                  <a:gd name="T5" fmla="*/ 1 h 71"/>
                  <a:gd name="T6" fmla="*/ 40 w 104"/>
                  <a:gd name="T7" fmla="*/ 1 h 71"/>
                  <a:gd name="T8" fmla="*/ 56 w 104"/>
                  <a:gd name="T9" fmla="*/ 2 h 71"/>
                  <a:gd name="T10" fmla="*/ 52 w 104"/>
                  <a:gd name="T11" fmla="*/ 16 h 71"/>
                  <a:gd name="T12" fmla="*/ 47 w 104"/>
                  <a:gd name="T13" fmla="*/ 29 h 71"/>
                  <a:gd name="T14" fmla="*/ 62 w 104"/>
                  <a:gd name="T15" fmla="*/ 30 h 71"/>
                  <a:gd name="T16" fmla="*/ 77 w 104"/>
                  <a:gd name="T17" fmla="*/ 30 h 71"/>
                  <a:gd name="T18" fmla="*/ 82 w 104"/>
                  <a:gd name="T19" fmla="*/ 15 h 71"/>
                  <a:gd name="T20" fmla="*/ 86 w 104"/>
                  <a:gd name="T21" fmla="*/ 0 h 71"/>
                  <a:gd name="T22" fmla="*/ 95 w 104"/>
                  <a:gd name="T23" fmla="*/ 0 h 71"/>
                  <a:gd name="T24" fmla="*/ 104 w 104"/>
                  <a:gd name="T25" fmla="*/ 0 h 71"/>
                  <a:gd name="T26" fmla="*/ 93 w 104"/>
                  <a:gd name="T27" fmla="*/ 35 h 71"/>
                  <a:gd name="T28" fmla="*/ 81 w 104"/>
                  <a:gd name="T29" fmla="*/ 71 h 71"/>
                  <a:gd name="T30" fmla="*/ 72 w 104"/>
                  <a:gd name="T31" fmla="*/ 71 h 71"/>
                  <a:gd name="T32" fmla="*/ 63 w 104"/>
                  <a:gd name="T33" fmla="*/ 71 h 71"/>
                  <a:gd name="T34" fmla="*/ 66 w 104"/>
                  <a:gd name="T35" fmla="*/ 60 h 71"/>
                  <a:gd name="T36" fmla="*/ 58 w 104"/>
                  <a:gd name="T37" fmla="*/ 41 h 71"/>
                  <a:gd name="T38" fmla="*/ 44 w 104"/>
                  <a:gd name="T39" fmla="*/ 41 h 71"/>
                  <a:gd name="T40" fmla="*/ 38 w 104"/>
                  <a:gd name="T41" fmla="*/ 55 h 71"/>
                  <a:gd name="T42" fmla="*/ 33 w 104"/>
                  <a:gd name="T43" fmla="*/ 70 h 71"/>
                  <a:gd name="T44" fmla="*/ 17 w 104"/>
                  <a:gd name="T45" fmla="*/ 70 h 71"/>
                  <a:gd name="T46" fmla="*/ 0 w 104"/>
                  <a:gd name="T47"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4" h="71">
                    <a:moveTo>
                      <a:pt x="0" y="69"/>
                    </a:moveTo>
                    <a:cubicBezTo>
                      <a:pt x="0" y="68"/>
                      <a:pt x="6" y="52"/>
                      <a:pt x="12" y="34"/>
                    </a:cubicBezTo>
                    <a:cubicBezTo>
                      <a:pt x="23" y="1"/>
                      <a:pt x="23" y="1"/>
                      <a:pt x="23" y="1"/>
                    </a:cubicBezTo>
                    <a:cubicBezTo>
                      <a:pt x="40" y="1"/>
                      <a:pt x="40" y="1"/>
                      <a:pt x="40" y="1"/>
                    </a:cubicBezTo>
                    <a:cubicBezTo>
                      <a:pt x="49" y="0"/>
                      <a:pt x="56" y="1"/>
                      <a:pt x="56" y="2"/>
                    </a:cubicBezTo>
                    <a:cubicBezTo>
                      <a:pt x="56" y="3"/>
                      <a:pt x="54" y="9"/>
                      <a:pt x="52" y="16"/>
                    </a:cubicBezTo>
                    <a:cubicBezTo>
                      <a:pt x="49" y="23"/>
                      <a:pt x="47" y="29"/>
                      <a:pt x="47" y="29"/>
                    </a:cubicBezTo>
                    <a:cubicBezTo>
                      <a:pt x="47" y="30"/>
                      <a:pt x="54" y="30"/>
                      <a:pt x="62" y="30"/>
                    </a:cubicBezTo>
                    <a:cubicBezTo>
                      <a:pt x="77" y="30"/>
                      <a:pt x="77" y="30"/>
                      <a:pt x="77" y="30"/>
                    </a:cubicBezTo>
                    <a:cubicBezTo>
                      <a:pt x="82" y="15"/>
                      <a:pt x="82" y="15"/>
                      <a:pt x="82" y="15"/>
                    </a:cubicBezTo>
                    <a:cubicBezTo>
                      <a:pt x="86" y="0"/>
                      <a:pt x="86" y="0"/>
                      <a:pt x="86" y="0"/>
                    </a:cubicBezTo>
                    <a:cubicBezTo>
                      <a:pt x="95" y="0"/>
                      <a:pt x="95" y="0"/>
                      <a:pt x="95" y="0"/>
                    </a:cubicBezTo>
                    <a:cubicBezTo>
                      <a:pt x="104" y="0"/>
                      <a:pt x="104" y="0"/>
                      <a:pt x="104" y="0"/>
                    </a:cubicBezTo>
                    <a:cubicBezTo>
                      <a:pt x="93" y="35"/>
                      <a:pt x="93" y="35"/>
                      <a:pt x="93" y="35"/>
                    </a:cubicBezTo>
                    <a:cubicBezTo>
                      <a:pt x="81" y="71"/>
                      <a:pt x="81" y="71"/>
                      <a:pt x="81" y="71"/>
                    </a:cubicBezTo>
                    <a:cubicBezTo>
                      <a:pt x="72" y="71"/>
                      <a:pt x="72" y="71"/>
                      <a:pt x="72" y="71"/>
                    </a:cubicBezTo>
                    <a:cubicBezTo>
                      <a:pt x="63" y="71"/>
                      <a:pt x="63" y="71"/>
                      <a:pt x="63" y="71"/>
                    </a:cubicBezTo>
                    <a:cubicBezTo>
                      <a:pt x="66" y="60"/>
                      <a:pt x="66" y="60"/>
                      <a:pt x="66" y="60"/>
                    </a:cubicBezTo>
                    <a:cubicBezTo>
                      <a:pt x="74" y="39"/>
                      <a:pt x="75" y="41"/>
                      <a:pt x="58" y="41"/>
                    </a:cubicBezTo>
                    <a:cubicBezTo>
                      <a:pt x="44" y="41"/>
                      <a:pt x="44" y="41"/>
                      <a:pt x="44" y="41"/>
                    </a:cubicBezTo>
                    <a:cubicBezTo>
                      <a:pt x="38" y="55"/>
                      <a:pt x="38" y="55"/>
                      <a:pt x="38" y="55"/>
                    </a:cubicBezTo>
                    <a:cubicBezTo>
                      <a:pt x="33" y="70"/>
                      <a:pt x="33" y="70"/>
                      <a:pt x="33" y="70"/>
                    </a:cubicBezTo>
                    <a:cubicBezTo>
                      <a:pt x="17" y="70"/>
                      <a:pt x="17" y="70"/>
                      <a:pt x="17" y="70"/>
                    </a:cubicBezTo>
                    <a:cubicBezTo>
                      <a:pt x="8" y="70"/>
                      <a:pt x="0" y="70"/>
                      <a:pt x="0" y="69"/>
                    </a:cubicBezTo>
                    <a:close/>
                  </a:path>
                </a:pathLst>
              </a:custGeom>
              <a:solidFill>
                <a:srgbClr val="FFFFFF"/>
              </a:solidFill>
              <a:ln>
                <a:noFill/>
              </a:ln>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12" name="Freeform 6"/>
              <p:cNvSpPr>
                <a:spLocks/>
              </p:cNvSpPr>
              <p:nvPr/>
            </p:nvSpPr>
            <p:spPr bwMode="auto">
              <a:xfrm>
                <a:off x="-656255" y="3470080"/>
                <a:ext cx="68522" cy="86039"/>
              </a:xfrm>
              <a:custGeom>
                <a:avLst/>
                <a:gdLst>
                  <a:gd name="T0" fmla="*/ 0 w 56"/>
                  <a:gd name="T1" fmla="*/ 69 h 70"/>
                  <a:gd name="T2" fmla="*/ 11 w 56"/>
                  <a:gd name="T3" fmla="*/ 34 h 70"/>
                  <a:gd name="T4" fmla="*/ 23 w 56"/>
                  <a:gd name="T5" fmla="*/ 0 h 70"/>
                  <a:gd name="T6" fmla="*/ 39 w 56"/>
                  <a:gd name="T7" fmla="*/ 0 h 70"/>
                  <a:gd name="T8" fmla="*/ 55 w 56"/>
                  <a:gd name="T9" fmla="*/ 4 h 70"/>
                  <a:gd name="T10" fmla="*/ 43 w 56"/>
                  <a:gd name="T11" fmla="*/ 39 h 70"/>
                  <a:gd name="T12" fmla="*/ 33 w 56"/>
                  <a:gd name="T13" fmla="*/ 70 h 70"/>
                  <a:gd name="T14" fmla="*/ 17 w 56"/>
                  <a:gd name="T15" fmla="*/ 70 h 70"/>
                  <a:gd name="T16" fmla="*/ 0 w 56"/>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0">
                    <a:moveTo>
                      <a:pt x="0" y="69"/>
                    </a:moveTo>
                    <a:cubicBezTo>
                      <a:pt x="0" y="68"/>
                      <a:pt x="5" y="52"/>
                      <a:pt x="11" y="34"/>
                    </a:cubicBezTo>
                    <a:cubicBezTo>
                      <a:pt x="23" y="0"/>
                      <a:pt x="23" y="0"/>
                      <a:pt x="23" y="0"/>
                    </a:cubicBezTo>
                    <a:cubicBezTo>
                      <a:pt x="39" y="0"/>
                      <a:pt x="39" y="0"/>
                      <a:pt x="39" y="0"/>
                    </a:cubicBezTo>
                    <a:cubicBezTo>
                      <a:pt x="54" y="0"/>
                      <a:pt x="56" y="1"/>
                      <a:pt x="55" y="4"/>
                    </a:cubicBezTo>
                    <a:cubicBezTo>
                      <a:pt x="54" y="6"/>
                      <a:pt x="49" y="22"/>
                      <a:pt x="43" y="39"/>
                    </a:cubicBezTo>
                    <a:cubicBezTo>
                      <a:pt x="33" y="70"/>
                      <a:pt x="33" y="70"/>
                      <a:pt x="33" y="70"/>
                    </a:cubicBezTo>
                    <a:cubicBezTo>
                      <a:pt x="17" y="70"/>
                      <a:pt x="17" y="70"/>
                      <a:pt x="17" y="70"/>
                    </a:cubicBezTo>
                    <a:cubicBezTo>
                      <a:pt x="8" y="70"/>
                      <a:pt x="0" y="70"/>
                      <a:pt x="0" y="69"/>
                    </a:cubicBezTo>
                    <a:close/>
                  </a:path>
                </a:pathLst>
              </a:custGeom>
              <a:solidFill>
                <a:srgbClr val="FFFFFF"/>
              </a:solidFill>
              <a:ln>
                <a:noFill/>
              </a:ln>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13" name="Freeform 7"/>
              <p:cNvSpPr>
                <a:spLocks/>
              </p:cNvSpPr>
              <p:nvPr/>
            </p:nvSpPr>
            <p:spPr bwMode="auto">
              <a:xfrm>
                <a:off x="-598553" y="3470080"/>
                <a:ext cx="126740" cy="87070"/>
              </a:xfrm>
              <a:custGeom>
                <a:avLst/>
                <a:gdLst>
                  <a:gd name="T0" fmla="*/ 0 w 104"/>
                  <a:gd name="T1" fmla="*/ 68 h 71"/>
                  <a:gd name="T2" fmla="*/ 2 w 104"/>
                  <a:gd name="T3" fmla="*/ 62 h 71"/>
                  <a:gd name="T4" fmla="*/ 33 w 104"/>
                  <a:gd name="T5" fmla="*/ 58 h 71"/>
                  <a:gd name="T6" fmla="*/ 66 w 104"/>
                  <a:gd name="T7" fmla="*/ 52 h 71"/>
                  <a:gd name="T8" fmla="*/ 43 w 104"/>
                  <a:gd name="T9" fmla="*/ 41 h 71"/>
                  <a:gd name="T10" fmla="*/ 14 w 104"/>
                  <a:gd name="T11" fmla="*/ 38 h 71"/>
                  <a:gd name="T12" fmla="*/ 32 w 104"/>
                  <a:gd name="T13" fmla="*/ 5 h 71"/>
                  <a:gd name="T14" fmla="*/ 72 w 104"/>
                  <a:gd name="T15" fmla="*/ 0 h 71"/>
                  <a:gd name="T16" fmla="*/ 104 w 104"/>
                  <a:gd name="T17" fmla="*/ 1 h 71"/>
                  <a:gd name="T18" fmla="*/ 102 w 104"/>
                  <a:gd name="T19" fmla="*/ 8 h 71"/>
                  <a:gd name="T20" fmla="*/ 81 w 104"/>
                  <a:gd name="T21" fmla="*/ 13 h 71"/>
                  <a:gd name="T22" fmla="*/ 49 w 104"/>
                  <a:gd name="T23" fmla="*/ 22 h 71"/>
                  <a:gd name="T24" fmla="*/ 70 w 104"/>
                  <a:gd name="T25" fmla="*/ 30 h 71"/>
                  <a:gd name="T26" fmla="*/ 90 w 104"/>
                  <a:gd name="T27" fmla="*/ 30 h 71"/>
                  <a:gd name="T28" fmla="*/ 90 w 104"/>
                  <a:gd name="T29" fmla="*/ 37 h 71"/>
                  <a:gd name="T30" fmla="*/ 77 w 104"/>
                  <a:gd name="T31" fmla="*/ 63 h 71"/>
                  <a:gd name="T32" fmla="*/ 70 w 104"/>
                  <a:gd name="T33" fmla="*/ 70 h 71"/>
                  <a:gd name="T34" fmla="*/ 35 w 104"/>
                  <a:gd name="T35" fmla="*/ 70 h 71"/>
                  <a:gd name="T36" fmla="*/ 0 w 104"/>
                  <a:gd name="T3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71">
                    <a:moveTo>
                      <a:pt x="0" y="68"/>
                    </a:moveTo>
                    <a:cubicBezTo>
                      <a:pt x="0" y="67"/>
                      <a:pt x="1" y="64"/>
                      <a:pt x="2" y="62"/>
                    </a:cubicBezTo>
                    <a:cubicBezTo>
                      <a:pt x="4" y="58"/>
                      <a:pt x="7" y="58"/>
                      <a:pt x="33" y="58"/>
                    </a:cubicBezTo>
                    <a:cubicBezTo>
                      <a:pt x="61" y="58"/>
                      <a:pt x="62" y="58"/>
                      <a:pt x="66" y="52"/>
                    </a:cubicBezTo>
                    <a:cubicBezTo>
                      <a:pt x="74" y="41"/>
                      <a:pt x="73" y="41"/>
                      <a:pt x="43" y="41"/>
                    </a:cubicBezTo>
                    <a:cubicBezTo>
                      <a:pt x="20" y="41"/>
                      <a:pt x="15" y="40"/>
                      <a:pt x="14" y="38"/>
                    </a:cubicBezTo>
                    <a:cubicBezTo>
                      <a:pt x="11" y="30"/>
                      <a:pt x="20" y="13"/>
                      <a:pt x="32" y="5"/>
                    </a:cubicBezTo>
                    <a:cubicBezTo>
                      <a:pt x="39" y="1"/>
                      <a:pt x="41" y="0"/>
                      <a:pt x="72" y="0"/>
                    </a:cubicBezTo>
                    <a:cubicBezTo>
                      <a:pt x="90" y="0"/>
                      <a:pt x="104" y="1"/>
                      <a:pt x="104" y="1"/>
                    </a:cubicBezTo>
                    <a:cubicBezTo>
                      <a:pt x="104" y="2"/>
                      <a:pt x="104" y="5"/>
                      <a:pt x="102" y="8"/>
                    </a:cubicBezTo>
                    <a:cubicBezTo>
                      <a:pt x="100" y="13"/>
                      <a:pt x="100" y="13"/>
                      <a:pt x="81" y="13"/>
                    </a:cubicBezTo>
                    <a:cubicBezTo>
                      <a:pt x="62" y="13"/>
                      <a:pt x="51" y="16"/>
                      <a:pt x="49" y="22"/>
                    </a:cubicBezTo>
                    <a:cubicBezTo>
                      <a:pt x="46" y="29"/>
                      <a:pt x="50" y="30"/>
                      <a:pt x="70" y="30"/>
                    </a:cubicBezTo>
                    <a:cubicBezTo>
                      <a:pt x="90" y="30"/>
                      <a:pt x="90" y="30"/>
                      <a:pt x="90" y="30"/>
                    </a:cubicBezTo>
                    <a:cubicBezTo>
                      <a:pt x="90" y="37"/>
                      <a:pt x="90" y="37"/>
                      <a:pt x="90" y="37"/>
                    </a:cubicBezTo>
                    <a:cubicBezTo>
                      <a:pt x="90" y="46"/>
                      <a:pt x="85" y="56"/>
                      <a:pt x="77" y="63"/>
                    </a:cubicBezTo>
                    <a:cubicBezTo>
                      <a:pt x="70" y="70"/>
                      <a:pt x="70" y="70"/>
                      <a:pt x="70" y="70"/>
                    </a:cubicBezTo>
                    <a:cubicBezTo>
                      <a:pt x="35" y="70"/>
                      <a:pt x="35" y="70"/>
                      <a:pt x="35" y="70"/>
                    </a:cubicBezTo>
                    <a:cubicBezTo>
                      <a:pt x="10" y="71"/>
                      <a:pt x="0" y="70"/>
                      <a:pt x="0" y="68"/>
                    </a:cubicBezTo>
                    <a:close/>
                  </a:path>
                </a:pathLst>
              </a:custGeom>
              <a:solidFill>
                <a:srgbClr val="FFFFFF"/>
              </a:solidFill>
              <a:ln>
                <a:noFill/>
              </a:ln>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14" name="Freeform 8"/>
              <p:cNvSpPr>
                <a:spLocks/>
              </p:cNvSpPr>
              <p:nvPr/>
            </p:nvSpPr>
            <p:spPr bwMode="auto">
              <a:xfrm>
                <a:off x="-481601" y="3470080"/>
                <a:ext cx="67492" cy="86039"/>
              </a:xfrm>
              <a:custGeom>
                <a:avLst/>
                <a:gdLst>
                  <a:gd name="T0" fmla="*/ 0 w 55"/>
                  <a:gd name="T1" fmla="*/ 69 h 70"/>
                  <a:gd name="T2" fmla="*/ 11 w 55"/>
                  <a:gd name="T3" fmla="*/ 34 h 70"/>
                  <a:gd name="T4" fmla="*/ 22 w 55"/>
                  <a:gd name="T5" fmla="*/ 0 h 70"/>
                  <a:gd name="T6" fmla="*/ 39 w 55"/>
                  <a:gd name="T7" fmla="*/ 0 h 70"/>
                  <a:gd name="T8" fmla="*/ 54 w 55"/>
                  <a:gd name="T9" fmla="*/ 4 h 70"/>
                  <a:gd name="T10" fmla="*/ 43 w 55"/>
                  <a:gd name="T11" fmla="*/ 39 h 70"/>
                  <a:gd name="T12" fmla="*/ 33 w 55"/>
                  <a:gd name="T13" fmla="*/ 70 h 70"/>
                  <a:gd name="T14" fmla="*/ 16 w 55"/>
                  <a:gd name="T15" fmla="*/ 70 h 70"/>
                  <a:gd name="T16" fmla="*/ 0 w 55"/>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0" y="69"/>
                    </a:moveTo>
                    <a:cubicBezTo>
                      <a:pt x="0" y="68"/>
                      <a:pt x="5" y="52"/>
                      <a:pt x="11" y="34"/>
                    </a:cubicBezTo>
                    <a:cubicBezTo>
                      <a:pt x="22" y="0"/>
                      <a:pt x="22" y="0"/>
                      <a:pt x="22" y="0"/>
                    </a:cubicBezTo>
                    <a:cubicBezTo>
                      <a:pt x="39" y="0"/>
                      <a:pt x="39" y="0"/>
                      <a:pt x="39" y="0"/>
                    </a:cubicBezTo>
                    <a:cubicBezTo>
                      <a:pt x="54" y="0"/>
                      <a:pt x="55" y="1"/>
                      <a:pt x="54" y="4"/>
                    </a:cubicBezTo>
                    <a:cubicBezTo>
                      <a:pt x="54" y="6"/>
                      <a:pt x="49" y="22"/>
                      <a:pt x="43" y="39"/>
                    </a:cubicBezTo>
                    <a:cubicBezTo>
                      <a:pt x="33" y="70"/>
                      <a:pt x="33" y="70"/>
                      <a:pt x="33" y="70"/>
                    </a:cubicBezTo>
                    <a:cubicBezTo>
                      <a:pt x="16" y="70"/>
                      <a:pt x="16" y="70"/>
                      <a:pt x="16" y="70"/>
                    </a:cubicBezTo>
                    <a:cubicBezTo>
                      <a:pt x="7" y="70"/>
                      <a:pt x="0" y="70"/>
                      <a:pt x="0" y="69"/>
                    </a:cubicBezTo>
                    <a:close/>
                  </a:path>
                </a:pathLst>
              </a:custGeom>
              <a:solidFill>
                <a:srgbClr val="FFFFFF"/>
              </a:solidFill>
              <a:ln>
                <a:noFill/>
              </a:ln>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15" name="Freeform 9"/>
              <p:cNvSpPr>
                <a:spLocks/>
              </p:cNvSpPr>
              <p:nvPr/>
            </p:nvSpPr>
            <p:spPr bwMode="auto">
              <a:xfrm>
                <a:off x="-417716" y="3470080"/>
                <a:ext cx="95313" cy="87070"/>
              </a:xfrm>
              <a:custGeom>
                <a:avLst/>
                <a:gdLst>
                  <a:gd name="T0" fmla="*/ 3 w 78"/>
                  <a:gd name="T1" fmla="*/ 66 h 71"/>
                  <a:gd name="T2" fmla="*/ 9 w 78"/>
                  <a:gd name="T3" fmla="*/ 25 h 71"/>
                  <a:gd name="T4" fmla="*/ 16 w 78"/>
                  <a:gd name="T5" fmla="*/ 0 h 71"/>
                  <a:gd name="T6" fmla="*/ 33 w 78"/>
                  <a:gd name="T7" fmla="*/ 0 h 71"/>
                  <a:gd name="T8" fmla="*/ 50 w 78"/>
                  <a:gd name="T9" fmla="*/ 0 h 71"/>
                  <a:gd name="T10" fmla="*/ 41 w 78"/>
                  <a:gd name="T11" fmla="*/ 26 h 71"/>
                  <a:gd name="T12" fmla="*/ 34 w 78"/>
                  <a:gd name="T13" fmla="*/ 55 h 71"/>
                  <a:gd name="T14" fmla="*/ 56 w 78"/>
                  <a:gd name="T15" fmla="*/ 58 h 71"/>
                  <a:gd name="T16" fmla="*/ 78 w 78"/>
                  <a:gd name="T17" fmla="*/ 59 h 71"/>
                  <a:gd name="T18" fmla="*/ 77 w 78"/>
                  <a:gd name="T19" fmla="*/ 66 h 71"/>
                  <a:gd name="T20" fmla="*/ 40 w 78"/>
                  <a:gd name="T21" fmla="*/ 71 h 71"/>
                  <a:gd name="T22" fmla="*/ 3 w 78"/>
                  <a:gd name="T23"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1">
                    <a:moveTo>
                      <a:pt x="3" y="66"/>
                    </a:moveTo>
                    <a:cubicBezTo>
                      <a:pt x="0" y="59"/>
                      <a:pt x="1" y="50"/>
                      <a:pt x="9" y="25"/>
                    </a:cubicBezTo>
                    <a:cubicBezTo>
                      <a:pt x="16" y="0"/>
                      <a:pt x="16" y="0"/>
                      <a:pt x="16" y="0"/>
                    </a:cubicBezTo>
                    <a:cubicBezTo>
                      <a:pt x="33" y="0"/>
                      <a:pt x="33" y="0"/>
                      <a:pt x="33" y="0"/>
                    </a:cubicBezTo>
                    <a:cubicBezTo>
                      <a:pt x="50" y="0"/>
                      <a:pt x="50" y="0"/>
                      <a:pt x="50" y="0"/>
                    </a:cubicBezTo>
                    <a:cubicBezTo>
                      <a:pt x="41" y="26"/>
                      <a:pt x="41" y="26"/>
                      <a:pt x="41" y="26"/>
                    </a:cubicBezTo>
                    <a:cubicBezTo>
                      <a:pt x="37" y="40"/>
                      <a:pt x="33" y="53"/>
                      <a:pt x="34" y="55"/>
                    </a:cubicBezTo>
                    <a:cubicBezTo>
                      <a:pt x="35" y="57"/>
                      <a:pt x="40" y="58"/>
                      <a:pt x="56" y="58"/>
                    </a:cubicBezTo>
                    <a:cubicBezTo>
                      <a:pt x="68" y="58"/>
                      <a:pt x="78" y="59"/>
                      <a:pt x="78" y="59"/>
                    </a:cubicBezTo>
                    <a:cubicBezTo>
                      <a:pt x="78" y="60"/>
                      <a:pt x="77" y="63"/>
                      <a:pt x="77" y="66"/>
                    </a:cubicBezTo>
                    <a:cubicBezTo>
                      <a:pt x="75" y="71"/>
                      <a:pt x="75" y="71"/>
                      <a:pt x="40" y="71"/>
                    </a:cubicBezTo>
                    <a:cubicBezTo>
                      <a:pt x="8" y="71"/>
                      <a:pt x="5" y="70"/>
                      <a:pt x="3" y="66"/>
                    </a:cubicBezTo>
                    <a:close/>
                  </a:path>
                </a:pathLst>
              </a:custGeom>
              <a:solidFill>
                <a:srgbClr val="FFFFFF"/>
              </a:solidFill>
              <a:ln>
                <a:noFill/>
              </a:ln>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16" name="Freeform 10"/>
              <p:cNvSpPr>
                <a:spLocks/>
              </p:cNvSpPr>
              <p:nvPr/>
            </p:nvSpPr>
            <p:spPr bwMode="auto">
              <a:xfrm>
                <a:off x="-310038" y="3470080"/>
                <a:ext cx="70583" cy="87070"/>
              </a:xfrm>
              <a:custGeom>
                <a:avLst/>
                <a:gdLst>
                  <a:gd name="T0" fmla="*/ 1 w 58"/>
                  <a:gd name="T1" fmla="*/ 68 h 71"/>
                  <a:gd name="T2" fmla="*/ 13 w 58"/>
                  <a:gd name="T3" fmla="*/ 33 h 71"/>
                  <a:gd name="T4" fmla="*/ 24 w 58"/>
                  <a:gd name="T5" fmla="*/ 0 h 71"/>
                  <a:gd name="T6" fmla="*/ 41 w 58"/>
                  <a:gd name="T7" fmla="*/ 0 h 71"/>
                  <a:gd name="T8" fmla="*/ 58 w 58"/>
                  <a:gd name="T9" fmla="*/ 0 h 71"/>
                  <a:gd name="T10" fmla="*/ 46 w 58"/>
                  <a:gd name="T11" fmla="*/ 35 h 71"/>
                  <a:gd name="T12" fmla="*/ 34 w 58"/>
                  <a:gd name="T13" fmla="*/ 71 h 71"/>
                  <a:gd name="T14" fmla="*/ 17 w 58"/>
                  <a:gd name="T15" fmla="*/ 71 h 71"/>
                  <a:gd name="T16" fmla="*/ 1 w 58"/>
                  <a:gd name="T1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71">
                    <a:moveTo>
                      <a:pt x="1" y="68"/>
                    </a:moveTo>
                    <a:cubicBezTo>
                      <a:pt x="1" y="66"/>
                      <a:pt x="7" y="51"/>
                      <a:pt x="13" y="33"/>
                    </a:cubicBezTo>
                    <a:cubicBezTo>
                      <a:pt x="24" y="0"/>
                      <a:pt x="24" y="0"/>
                      <a:pt x="24" y="0"/>
                    </a:cubicBezTo>
                    <a:cubicBezTo>
                      <a:pt x="41" y="0"/>
                      <a:pt x="41" y="0"/>
                      <a:pt x="41" y="0"/>
                    </a:cubicBezTo>
                    <a:cubicBezTo>
                      <a:pt x="58" y="0"/>
                      <a:pt x="58" y="0"/>
                      <a:pt x="58" y="0"/>
                    </a:cubicBezTo>
                    <a:cubicBezTo>
                      <a:pt x="46" y="35"/>
                      <a:pt x="46" y="35"/>
                      <a:pt x="46" y="35"/>
                    </a:cubicBezTo>
                    <a:cubicBezTo>
                      <a:pt x="34" y="71"/>
                      <a:pt x="34" y="71"/>
                      <a:pt x="34" y="71"/>
                    </a:cubicBezTo>
                    <a:cubicBezTo>
                      <a:pt x="17" y="71"/>
                      <a:pt x="17" y="71"/>
                      <a:pt x="17" y="71"/>
                    </a:cubicBezTo>
                    <a:cubicBezTo>
                      <a:pt x="4" y="71"/>
                      <a:pt x="0" y="70"/>
                      <a:pt x="1" y="68"/>
                    </a:cubicBezTo>
                    <a:close/>
                  </a:path>
                </a:pathLst>
              </a:custGeom>
              <a:solidFill>
                <a:srgbClr val="FFFFFF"/>
              </a:solidFill>
              <a:ln>
                <a:noFill/>
              </a:ln>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17" name="Freeform 11"/>
              <p:cNvSpPr>
                <a:spLocks/>
              </p:cNvSpPr>
              <p:nvPr/>
            </p:nvSpPr>
            <p:spPr bwMode="auto">
              <a:xfrm>
                <a:off x="-242031" y="3470080"/>
                <a:ext cx="117467" cy="87070"/>
              </a:xfrm>
              <a:custGeom>
                <a:avLst/>
                <a:gdLst>
                  <a:gd name="T0" fmla="*/ 2 w 96"/>
                  <a:gd name="T1" fmla="*/ 68 h 71"/>
                  <a:gd name="T2" fmla="*/ 0 w 96"/>
                  <a:gd name="T3" fmla="*/ 55 h 71"/>
                  <a:gd name="T4" fmla="*/ 26 w 96"/>
                  <a:gd name="T5" fmla="*/ 6 h 71"/>
                  <a:gd name="T6" fmla="*/ 66 w 96"/>
                  <a:gd name="T7" fmla="*/ 0 h 71"/>
                  <a:gd name="T8" fmla="*/ 96 w 96"/>
                  <a:gd name="T9" fmla="*/ 0 h 71"/>
                  <a:gd name="T10" fmla="*/ 95 w 96"/>
                  <a:gd name="T11" fmla="*/ 5 h 71"/>
                  <a:gd name="T12" fmla="*/ 94 w 96"/>
                  <a:gd name="T13" fmla="*/ 12 h 71"/>
                  <a:gd name="T14" fmla="*/ 73 w 96"/>
                  <a:gd name="T15" fmla="*/ 13 h 71"/>
                  <a:gd name="T16" fmla="*/ 36 w 96"/>
                  <a:gd name="T17" fmla="*/ 36 h 71"/>
                  <a:gd name="T18" fmla="*/ 55 w 96"/>
                  <a:gd name="T19" fmla="*/ 58 h 71"/>
                  <a:gd name="T20" fmla="*/ 77 w 96"/>
                  <a:gd name="T21" fmla="*/ 59 h 71"/>
                  <a:gd name="T22" fmla="*/ 74 w 96"/>
                  <a:gd name="T23" fmla="*/ 65 h 71"/>
                  <a:gd name="T24" fmla="*/ 72 w 96"/>
                  <a:gd name="T25" fmla="*/ 71 h 71"/>
                  <a:gd name="T26" fmla="*/ 39 w 96"/>
                  <a:gd name="T27" fmla="*/ 71 h 71"/>
                  <a:gd name="T28" fmla="*/ 2 w 96"/>
                  <a:gd name="T29"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71">
                    <a:moveTo>
                      <a:pt x="2" y="68"/>
                    </a:moveTo>
                    <a:cubicBezTo>
                      <a:pt x="1" y="67"/>
                      <a:pt x="0" y="61"/>
                      <a:pt x="0" y="55"/>
                    </a:cubicBezTo>
                    <a:cubicBezTo>
                      <a:pt x="0" y="37"/>
                      <a:pt x="12" y="14"/>
                      <a:pt x="26" y="6"/>
                    </a:cubicBezTo>
                    <a:cubicBezTo>
                      <a:pt x="35" y="1"/>
                      <a:pt x="37" y="0"/>
                      <a:pt x="66" y="0"/>
                    </a:cubicBezTo>
                    <a:cubicBezTo>
                      <a:pt x="96" y="0"/>
                      <a:pt x="96" y="0"/>
                      <a:pt x="96" y="0"/>
                    </a:cubicBezTo>
                    <a:cubicBezTo>
                      <a:pt x="95" y="5"/>
                      <a:pt x="95" y="5"/>
                      <a:pt x="95" y="5"/>
                    </a:cubicBezTo>
                    <a:cubicBezTo>
                      <a:pt x="94" y="8"/>
                      <a:pt x="94" y="11"/>
                      <a:pt x="94" y="12"/>
                    </a:cubicBezTo>
                    <a:cubicBezTo>
                      <a:pt x="94" y="12"/>
                      <a:pt x="84" y="13"/>
                      <a:pt x="73" y="13"/>
                    </a:cubicBezTo>
                    <a:cubicBezTo>
                      <a:pt x="46" y="13"/>
                      <a:pt x="43" y="15"/>
                      <a:pt x="36" y="36"/>
                    </a:cubicBezTo>
                    <a:cubicBezTo>
                      <a:pt x="29" y="57"/>
                      <a:pt x="30" y="58"/>
                      <a:pt x="55" y="58"/>
                    </a:cubicBezTo>
                    <a:cubicBezTo>
                      <a:pt x="67" y="58"/>
                      <a:pt x="77" y="58"/>
                      <a:pt x="77" y="59"/>
                    </a:cubicBezTo>
                    <a:cubicBezTo>
                      <a:pt x="77" y="59"/>
                      <a:pt x="76" y="62"/>
                      <a:pt x="74" y="65"/>
                    </a:cubicBezTo>
                    <a:cubicBezTo>
                      <a:pt x="72" y="71"/>
                      <a:pt x="72" y="71"/>
                      <a:pt x="72" y="71"/>
                    </a:cubicBezTo>
                    <a:cubicBezTo>
                      <a:pt x="39" y="71"/>
                      <a:pt x="39" y="71"/>
                      <a:pt x="39" y="71"/>
                    </a:cubicBezTo>
                    <a:cubicBezTo>
                      <a:pt x="15" y="71"/>
                      <a:pt x="4" y="70"/>
                      <a:pt x="2" y="68"/>
                    </a:cubicBezTo>
                    <a:close/>
                  </a:path>
                </a:pathLst>
              </a:custGeom>
              <a:solidFill>
                <a:srgbClr val="FFFFFF"/>
              </a:solidFill>
              <a:ln>
                <a:noFill/>
              </a:ln>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18" name="Freeform 12"/>
              <p:cNvSpPr>
                <a:spLocks noEditPoints="1"/>
              </p:cNvSpPr>
              <p:nvPr/>
            </p:nvSpPr>
            <p:spPr bwMode="auto">
              <a:xfrm>
                <a:off x="-134354" y="3470080"/>
                <a:ext cx="117467" cy="87070"/>
              </a:xfrm>
              <a:custGeom>
                <a:avLst/>
                <a:gdLst>
                  <a:gd name="T0" fmla="*/ 63 w 96"/>
                  <a:gd name="T1" fmla="*/ 0 h 71"/>
                  <a:gd name="T2" fmla="*/ 33 w 96"/>
                  <a:gd name="T3" fmla="*/ 5 h 71"/>
                  <a:gd name="T4" fmla="*/ 10 w 96"/>
                  <a:gd name="T5" fmla="*/ 68 h 71"/>
                  <a:gd name="T6" fmla="*/ 37 w 96"/>
                  <a:gd name="T7" fmla="*/ 71 h 71"/>
                  <a:gd name="T8" fmla="*/ 91 w 96"/>
                  <a:gd name="T9" fmla="*/ 39 h 71"/>
                  <a:gd name="T10" fmla="*/ 90 w 96"/>
                  <a:gd name="T11" fmla="*/ 5 h 71"/>
                  <a:gd name="T12" fmla="*/ 63 w 96"/>
                  <a:gd name="T13" fmla="*/ 0 h 71"/>
                  <a:gd name="T14" fmla="*/ 66 w 96"/>
                  <a:gd name="T15" fmla="*/ 13 h 71"/>
                  <a:gd name="T16" fmla="*/ 73 w 96"/>
                  <a:gd name="T17" fmla="*/ 35 h 71"/>
                  <a:gd name="T18" fmla="*/ 61 w 96"/>
                  <a:gd name="T19" fmla="*/ 55 h 71"/>
                  <a:gd name="T20" fmla="*/ 43 w 96"/>
                  <a:gd name="T21" fmla="*/ 58 h 71"/>
                  <a:gd name="T22" fmla="*/ 44 w 96"/>
                  <a:gd name="T23" fmla="*/ 35 h 71"/>
                  <a:gd name="T24" fmla="*/ 66 w 96"/>
                  <a:gd name="T25"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71">
                    <a:moveTo>
                      <a:pt x="63" y="0"/>
                    </a:moveTo>
                    <a:cubicBezTo>
                      <a:pt x="43" y="0"/>
                      <a:pt x="39" y="1"/>
                      <a:pt x="33" y="5"/>
                    </a:cubicBezTo>
                    <a:cubicBezTo>
                      <a:pt x="13" y="18"/>
                      <a:pt x="0" y="56"/>
                      <a:pt x="10" y="68"/>
                    </a:cubicBezTo>
                    <a:cubicBezTo>
                      <a:pt x="12" y="70"/>
                      <a:pt x="20" y="71"/>
                      <a:pt x="37" y="71"/>
                    </a:cubicBezTo>
                    <a:cubicBezTo>
                      <a:pt x="75" y="70"/>
                      <a:pt x="82" y="66"/>
                      <a:pt x="91" y="39"/>
                    </a:cubicBezTo>
                    <a:cubicBezTo>
                      <a:pt x="96" y="21"/>
                      <a:pt x="96" y="11"/>
                      <a:pt x="90" y="5"/>
                    </a:cubicBezTo>
                    <a:cubicBezTo>
                      <a:pt x="86" y="1"/>
                      <a:pt x="84" y="0"/>
                      <a:pt x="63" y="0"/>
                    </a:cubicBezTo>
                    <a:close/>
                    <a:moveTo>
                      <a:pt x="66" y="13"/>
                    </a:moveTo>
                    <a:cubicBezTo>
                      <a:pt x="78" y="13"/>
                      <a:pt x="80" y="18"/>
                      <a:pt x="73" y="35"/>
                    </a:cubicBezTo>
                    <a:cubicBezTo>
                      <a:pt x="69" y="47"/>
                      <a:pt x="66" y="51"/>
                      <a:pt x="61" y="55"/>
                    </a:cubicBezTo>
                    <a:cubicBezTo>
                      <a:pt x="53" y="60"/>
                      <a:pt x="49" y="61"/>
                      <a:pt x="43" y="58"/>
                    </a:cubicBezTo>
                    <a:cubicBezTo>
                      <a:pt x="39" y="55"/>
                      <a:pt x="39" y="51"/>
                      <a:pt x="44" y="35"/>
                    </a:cubicBezTo>
                    <a:cubicBezTo>
                      <a:pt x="49" y="20"/>
                      <a:pt x="56" y="13"/>
                      <a:pt x="66" y="13"/>
                    </a:cubicBezTo>
                    <a:close/>
                  </a:path>
                </a:pathLst>
              </a:custGeom>
              <a:solidFill>
                <a:srgbClr val="FFFFFF"/>
              </a:solidFill>
              <a:ln>
                <a:noFill/>
              </a:ln>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19" name="Freeform 13"/>
              <p:cNvSpPr>
                <a:spLocks/>
              </p:cNvSpPr>
              <p:nvPr/>
            </p:nvSpPr>
            <p:spPr bwMode="auto">
              <a:xfrm>
                <a:off x="-20493" y="3470080"/>
                <a:ext cx="129316" cy="87070"/>
              </a:xfrm>
              <a:custGeom>
                <a:avLst/>
                <a:gdLst>
                  <a:gd name="T0" fmla="*/ 13 w 106"/>
                  <a:gd name="T1" fmla="*/ 36 h 71"/>
                  <a:gd name="T2" fmla="*/ 25 w 106"/>
                  <a:gd name="T3" fmla="*/ 1 h 71"/>
                  <a:gd name="T4" fmla="*/ 40 w 106"/>
                  <a:gd name="T5" fmla="*/ 1 h 71"/>
                  <a:gd name="T6" fmla="*/ 66 w 106"/>
                  <a:gd name="T7" fmla="*/ 23 h 71"/>
                  <a:gd name="T8" fmla="*/ 72 w 106"/>
                  <a:gd name="T9" fmla="*/ 39 h 71"/>
                  <a:gd name="T10" fmla="*/ 87 w 106"/>
                  <a:gd name="T11" fmla="*/ 2 h 71"/>
                  <a:gd name="T12" fmla="*/ 97 w 106"/>
                  <a:gd name="T13" fmla="*/ 0 h 71"/>
                  <a:gd name="T14" fmla="*/ 106 w 106"/>
                  <a:gd name="T15" fmla="*/ 1 h 71"/>
                  <a:gd name="T16" fmla="*/ 84 w 106"/>
                  <a:gd name="T17" fmla="*/ 67 h 71"/>
                  <a:gd name="T18" fmla="*/ 67 w 106"/>
                  <a:gd name="T19" fmla="*/ 71 h 71"/>
                  <a:gd name="T20" fmla="*/ 40 w 106"/>
                  <a:gd name="T21" fmla="*/ 47 h 71"/>
                  <a:gd name="T22" fmla="*/ 34 w 106"/>
                  <a:gd name="T23" fmla="*/ 32 h 71"/>
                  <a:gd name="T24" fmla="*/ 26 w 106"/>
                  <a:gd name="T25" fmla="*/ 51 h 71"/>
                  <a:gd name="T26" fmla="*/ 20 w 106"/>
                  <a:gd name="T27" fmla="*/ 70 h 71"/>
                  <a:gd name="T28" fmla="*/ 10 w 106"/>
                  <a:gd name="T29" fmla="*/ 70 h 71"/>
                  <a:gd name="T30" fmla="*/ 0 w 106"/>
                  <a:gd name="T31" fmla="*/ 71 h 71"/>
                  <a:gd name="T32" fmla="*/ 13 w 106"/>
                  <a:gd name="T33"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71">
                    <a:moveTo>
                      <a:pt x="13" y="36"/>
                    </a:moveTo>
                    <a:cubicBezTo>
                      <a:pt x="25" y="1"/>
                      <a:pt x="25" y="1"/>
                      <a:pt x="25" y="1"/>
                    </a:cubicBezTo>
                    <a:cubicBezTo>
                      <a:pt x="40" y="1"/>
                      <a:pt x="40" y="1"/>
                      <a:pt x="40" y="1"/>
                    </a:cubicBezTo>
                    <a:cubicBezTo>
                      <a:pt x="57" y="0"/>
                      <a:pt x="59" y="1"/>
                      <a:pt x="66" y="23"/>
                    </a:cubicBezTo>
                    <a:cubicBezTo>
                      <a:pt x="68" y="31"/>
                      <a:pt x="71" y="38"/>
                      <a:pt x="72" y="39"/>
                    </a:cubicBezTo>
                    <a:cubicBezTo>
                      <a:pt x="74" y="41"/>
                      <a:pt x="87" y="7"/>
                      <a:pt x="87" y="2"/>
                    </a:cubicBezTo>
                    <a:cubicBezTo>
                      <a:pt x="87" y="1"/>
                      <a:pt x="91" y="0"/>
                      <a:pt x="97" y="0"/>
                    </a:cubicBezTo>
                    <a:cubicBezTo>
                      <a:pt x="102" y="0"/>
                      <a:pt x="106" y="1"/>
                      <a:pt x="106" y="1"/>
                    </a:cubicBezTo>
                    <a:cubicBezTo>
                      <a:pt x="106" y="2"/>
                      <a:pt x="86" y="61"/>
                      <a:pt x="84" y="67"/>
                    </a:cubicBezTo>
                    <a:cubicBezTo>
                      <a:pt x="83" y="70"/>
                      <a:pt x="80" y="71"/>
                      <a:pt x="67" y="71"/>
                    </a:cubicBezTo>
                    <a:cubicBezTo>
                      <a:pt x="49" y="71"/>
                      <a:pt x="48" y="70"/>
                      <a:pt x="40" y="47"/>
                    </a:cubicBezTo>
                    <a:cubicBezTo>
                      <a:pt x="38" y="39"/>
                      <a:pt x="35" y="32"/>
                      <a:pt x="34" y="32"/>
                    </a:cubicBezTo>
                    <a:cubicBezTo>
                      <a:pt x="33" y="32"/>
                      <a:pt x="30" y="41"/>
                      <a:pt x="26" y="51"/>
                    </a:cubicBezTo>
                    <a:cubicBezTo>
                      <a:pt x="20" y="70"/>
                      <a:pt x="20" y="70"/>
                      <a:pt x="20" y="70"/>
                    </a:cubicBezTo>
                    <a:cubicBezTo>
                      <a:pt x="10" y="70"/>
                      <a:pt x="10" y="70"/>
                      <a:pt x="10" y="70"/>
                    </a:cubicBezTo>
                    <a:cubicBezTo>
                      <a:pt x="0" y="71"/>
                      <a:pt x="0" y="71"/>
                      <a:pt x="0" y="71"/>
                    </a:cubicBezTo>
                    <a:lnTo>
                      <a:pt x="13" y="36"/>
                    </a:lnTo>
                    <a:close/>
                  </a:path>
                </a:pathLst>
              </a:custGeom>
              <a:solidFill>
                <a:srgbClr val="FFFFFF"/>
              </a:solidFill>
              <a:ln>
                <a:noFill/>
              </a:ln>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20" name="Freeform 14"/>
              <p:cNvSpPr>
                <a:spLocks/>
              </p:cNvSpPr>
              <p:nvPr/>
            </p:nvSpPr>
            <p:spPr bwMode="auto">
              <a:xfrm>
                <a:off x="-525394" y="3175899"/>
                <a:ext cx="305516" cy="232872"/>
              </a:xfrm>
              <a:custGeom>
                <a:avLst/>
                <a:gdLst>
                  <a:gd name="T0" fmla="*/ 121 w 250"/>
                  <a:gd name="T1" fmla="*/ 187 h 190"/>
                  <a:gd name="T2" fmla="*/ 30 w 250"/>
                  <a:gd name="T3" fmla="*/ 131 h 190"/>
                  <a:gd name="T4" fmla="*/ 1 w 250"/>
                  <a:gd name="T5" fmla="*/ 65 h 190"/>
                  <a:gd name="T6" fmla="*/ 0 w 250"/>
                  <a:gd name="T7" fmla="*/ 59 h 190"/>
                  <a:gd name="T8" fmla="*/ 27 w 250"/>
                  <a:gd name="T9" fmla="*/ 60 h 190"/>
                  <a:gd name="T10" fmla="*/ 54 w 250"/>
                  <a:gd name="T11" fmla="*/ 60 h 190"/>
                  <a:gd name="T12" fmla="*/ 65 w 250"/>
                  <a:gd name="T13" fmla="*/ 30 h 190"/>
                  <a:gd name="T14" fmla="*/ 75 w 250"/>
                  <a:gd name="T15" fmla="*/ 0 h 190"/>
                  <a:gd name="T16" fmla="*/ 86 w 250"/>
                  <a:gd name="T17" fmla="*/ 0 h 190"/>
                  <a:gd name="T18" fmla="*/ 98 w 250"/>
                  <a:gd name="T19" fmla="*/ 0 h 190"/>
                  <a:gd name="T20" fmla="*/ 76 w 250"/>
                  <a:gd name="T21" fmla="*/ 65 h 190"/>
                  <a:gd name="T22" fmla="*/ 55 w 250"/>
                  <a:gd name="T23" fmla="*/ 133 h 190"/>
                  <a:gd name="T24" fmla="*/ 60 w 250"/>
                  <a:gd name="T25" fmla="*/ 144 h 190"/>
                  <a:gd name="T26" fmla="*/ 66 w 250"/>
                  <a:gd name="T27" fmla="*/ 149 h 190"/>
                  <a:gd name="T28" fmla="*/ 158 w 250"/>
                  <a:gd name="T29" fmla="*/ 149 h 190"/>
                  <a:gd name="T30" fmla="*/ 250 w 250"/>
                  <a:gd name="T31" fmla="*/ 149 h 190"/>
                  <a:gd name="T32" fmla="*/ 241 w 250"/>
                  <a:gd name="T33" fmla="*/ 156 h 190"/>
                  <a:gd name="T34" fmla="*/ 183 w 250"/>
                  <a:gd name="T35" fmla="*/ 185 h 190"/>
                  <a:gd name="T36" fmla="*/ 121 w 250"/>
                  <a:gd name="T37"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190">
                    <a:moveTo>
                      <a:pt x="121" y="187"/>
                    </a:moveTo>
                    <a:cubicBezTo>
                      <a:pt x="85" y="180"/>
                      <a:pt x="52" y="160"/>
                      <a:pt x="30" y="131"/>
                    </a:cubicBezTo>
                    <a:cubicBezTo>
                      <a:pt x="15" y="110"/>
                      <a:pt x="7" y="93"/>
                      <a:pt x="1" y="65"/>
                    </a:cubicBezTo>
                    <a:cubicBezTo>
                      <a:pt x="0" y="59"/>
                      <a:pt x="0" y="59"/>
                      <a:pt x="0" y="59"/>
                    </a:cubicBezTo>
                    <a:cubicBezTo>
                      <a:pt x="27" y="60"/>
                      <a:pt x="27" y="60"/>
                      <a:pt x="27" y="60"/>
                    </a:cubicBezTo>
                    <a:cubicBezTo>
                      <a:pt x="54" y="60"/>
                      <a:pt x="54" y="60"/>
                      <a:pt x="54" y="60"/>
                    </a:cubicBezTo>
                    <a:cubicBezTo>
                      <a:pt x="65" y="30"/>
                      <a:pt x="65" y="30"/>
                      <a:pt x="65" y="30"/>
                    </a:cubicBezTo>
                    <a:cubicBezTo>
                      <a:pt x="75" y="0"/>
                      <a:pt x="75" y="0"/>
                      <a:pt x="75" y="0"/>
                    </a:cubicBezTo>
                    <a:cubicBezTo>
                      <a:pt x="86" y="0"/>
                      <a:pt x="86" y="0"/>
                      <a:pt x="86" y="0"/>
                    </a:cubicBezTo>
                    <a:cubicBezTo>
                      <a:pt x="93" y="0"/>
                      <a:pt x="98" y="0"/>
                      <a:pt x="98" y="0"/>
                    </a:cubicBezTo>
                    <a:cubicBezTo>
                      <a:pt x="98" y="1"/>
                      <a:pt x="88" y="30"/>
                      <a:pt x="76" y="65"/>
                    </a:cubicBezTo>
                    <a:cubicBezTo>
                      <a:pt x="65" y="100"/>
                      <a:pt x="55" y="131"/>
                      <a:pt x="55" y="133"/>
                    </a:cubicBezTo>
                    <a:cubicBezTo>
                      <a:pt x="55" y="136"/>
                      <a:pt x="57" y="141"/>
                      <a:pt x="60" y="144"/>
                    </a:cubicBezTo>
                    <a:cubicBezTo>
                      <a:pt x="66" y="149"/>
                      <a:pt x="66" y="149"/>
                      <a:pt x="66" y="149"/>
                    </a:cubicBezTo>
                    <a:cubicBezTo>
                      <a:pt x="158" y="149"/>
                      <a:pt x="158" y="149"/>
                      <a:pt x="158" y="149"/>
                    </a:cubicBezTo>
                    <a:cubicBezTo>
                      <a:pt x="250" y="149"/>
                      <a:pt x="250" y="149"/>
                      <a:pt x="250" y="149"/>
                    </a:cubicBezTo>
                    <a:cubicBezTo>
                      <a:pt x="241" y="156"/>
                      <a:pt x="241" y="156"/>
                      <a:pt x="241" y="156"/>
                    </a:cubicBezTo>
                    <a:cubicBezTo>
                      <a:pt x="228" y="168"/>
                      <a:pt x="202" y="180"/>
                      <a:pt x="183" y="185"/>
                    </a:cubicBezTo>
                    <a:cubicBezTo>
                      <a:pt x="164" y="189"/>
                      <a:pt x="138" y="190"/>
                      <a:pt x="121" y="187"/>
                    </a:cubicBez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21" name="Freeform 15"/>
              <p:cNvSpPr>
                <a:spLocks noEditPoints="1"/>
              </p:cNvSpPr>
              <p:nvPr/>
            </p:nvSpPr>
            <p:spPr bwMode="auto">
              <a:xfrm>
                <a:off x="-423899" y="3040400"/>
                <a:ext cx="267391" cy="241116"/>
              </a:xfrm>
              <a:custGeom>
                <a:avLst/>
                <a:gdLst>
                  <a:gd name="T0" fmla="*/ 60 w 219"/>
                  <a:gd name="T1" fmla="*/ 0 h 197"/>
                  <a:gd name="T2" fmla="*/ 38 w 219"/>
                  <a:gd name="T3" fmla="*/ 2 h 197"/>
                  <a:gd name="T4" fmla="*/ 26 w 219"/>
                  <a:gd name="T5" fmla="*/ 4 h 197"/>
                  <a:gd name="T6" fmla="*/ 14 w 219"/>
                  <a:gd name="T7" fmla="*/ 43 h 197"/>
                  <a:gd name="T8" fmla="*/ 0 w 219"/>
                  <a:gd name="T9" fmla="*/ 85 h 197"/>
                  <a:gd name="T10" fmla="*/ 12 w 219"/>
                  <a:gd name="T11" fmla="*/ 87 h 197"/>
                  <a:gd name="T12" fmla="*/ 24 w 219"/>
                  <a:gd name="T13" fmla="*/ 86 h 197"/>
                  <a:gd name="T14" fmla="*/ 31 w 219"/>
                  <a:gd name="T15" fmla="*/ 64 h 197"/>
                  <a:gd name="T16" fmla="*/ 38 w 219"/>
                  <a:gd name="T17" fmla="*/ 43 h 197"/>
                  <a:gd name="T18" fmla="*/ 66 w 219"/>
                  <a:gd name="T19" fmla="*/ 43 h 197"/>
                  <a:gd name="T20" fmla="*/ 93 w 219"/>
                  <a:gd name="T21" fmla="*/ 44 h 197"/>
                  <a:gd name="T22" fmla="*/ 72 w 219"/>
                  <a:gd name="T23" fmla="*/ 111 h 197"/>
                  <a:gd name="T24" fmla="*/ 51 w 219"/>
                  <a:gd name="T25" fmla="*/ 183 h 197"/>
                  <a:gd name="T26" fmla="*/ 97 w 219"/>
                  <a:gd name="T27" fmla="*/ 196 h 197"/>
                  <a:gd name="T28" fmla="*/ 172 w 219"/>
                  <a:gd name="T29" fmla="*/ 197 h 197"/>
                  <a:gd name="T30" fmla="*/ 207 w 219"/>
                  <a:gd name="T31" fmla="*/ 197 h 197"/>
                  <a:gd name="T32" fmla="*/ 210 w 219"/>
                  <a:gd name="T33" fmla="*/ 187 h 197"/>
                  <a:gd name="T34" fmla="*/ 214 w 219"/>
                  <a:gd name="T35" fmla="*/ 160 h 197"/>
                  <a:gd name="T36" fmla="*/ 112 w 219"/>
                  <a:gd name="T37" fmla="*/ 7 h 197"/>
                  <a:gd name="T38" fmla="*/ 60 w 219"/>
                  <a:gd name="T39" fmla="*/ 0 h 197"/>
                  <a:gd name="T40" fmla="*/ 115 w 219"/>
                  <a:gd name="T41" fmla="*/ 43 h 197"/>
                  <a:gd name="T42" fmla="*/ 143 w 219"/>
                  <a:gd name="T43" fmla="*/ 43 h 197"/>
                  <a:gd name="T44" fmla="*/ 170 w 219"/>
                  <a:gd name="T45" fmla="*/ 44 h 197"/>
                  <a:gd name="T46" fmla="*/ 167 w 219"/>
                  <a:gd name="T47" fmla="*/ 55 h 197"/>
                  <a:gd name="T48" fmla="*/ 164 w 219"/>
                  <a:gd name="T49" fmla="*/ 65 h 197"/>
                  <a:gd name="T50" fmla="*/ 136 w 219"/>
                  <a:gd name="T51" fmla="*/ 66 h 197"/>
                  <a:gd name="T52" fmla="*/ 108 w 219"/>
                  <a:gd name="T53" fmla="*/ 64 h 197"/>
                  <a:gd name="T54" fmla="*/ 112 w 219"/>
                  <a:gd name="T55" fmla="*/ 53 h 197"/>
                  <a:gd name="T56" fmla="*/ 115 w 219"/>
                  <a:gd name="T57" fmla="*/ 43 h 197"/>
                  <a:gd name="T58" fmla="*/ 101 w 219"/>
                  <a:gd name="T59" fmla="*/ 87 h 197"/>
                  <a:gd name="T60" fmla="*/ 128 w 219"/>
                  <a:gd name="T61" fmla="*/ 87 h 197"/>
                  <a:gd name="T62" fmla="*/ 155 w 219"/>
                  <a:gd name="T63" fmla="*/ 90 h 197"/>
                  <a:gd name="T64" fmla="*/ 141 w 219"/>
                  <a:gd name="T65" fmla="*/ 135 h 197"/>
                  <a:gd name="T66" fmla="*/ 127 w 219"/>
                  <a:gd name="T67" fmla="*/ 178 h 197"/>
                  <a:gd name="T68" fmla="*/ 99 w 219"/>
                  <a:gd name="T69" fmla="*/ 178 h 197"/>
                  <a:gd name="T70" fmla="*/ 72 w 219"/>
                  <a:gd name="T71" fmla="*/ 176 h 197"/>
                  <a:gd name="T72" fmla="*/ 87 w 219"/>
                  <a:gd name="T73" fmla="*/ 130 h 197"/>
                  <a:gd name="T74" fmla="*/ 101 w 219"/>
                  <a:gd name="T7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9" h="197">
                    <a:moveTo>
                      <a:pt x="60" y="0"/>
                    </a:moveTo>
                    <a:cubicBezTo>
                      <a:pt x="52" y="0"/>
                      <a:pt x="44" y="1"/>
                      <a:pt x="38" y="2"/>
                    </a:cubicBezTo>
                    <a:cubicBezTo>
                      <a:pt x="26" y="4"/>
                      <a:pt x="26" y="4"/>
                      <a:pt x="26" y="4"/>
                    </a:cubicBezTo>
                    <a:cubicBezTo>
                      <a:pt x="14" y="43"/>
                      <a:pt x="14" y="43"/>
                      <a:pt x="14" y="43"/>
                    </a:cubicBezTo>
                    <a:cubicBezTo>
                      <a:pt x="7" y="65"/>
                      <a:pt x="1" y="83"/>
                      <a:pt x="0" y="85"/>
                    </a:cubicBezTo>
                    <a:cubicBezTo>
                      <a:pt x="0" y="87"/>
                      <a:pt x="2" y="87"/>
                      <a:pt x="12" y="87"/>
                    </a:cubicBezTo>
                    <a:cubicBezTo>
                      <a:pt x="24" y="86"/>
                      <a:pt x="24" y="86"/>
                      <a:pt x="24" y="86"/>
                    </a:cubicBezTo>
                    <a:cubicBezTo>
                      <a:pt x="31" y="64"/>
                      <a:pt x="31" y="64"/>
                      <a:pt x="31" y="64"/>
                    </a:cubicBezTo>
                    <a:cubicBezTo>
                      <a:pt x="38" y="43"/>
                      <a:pt x="38" y="43"/>
                      <a:pt x="38" y="43"/>
                    </a:cubicBezTo>
                    <a:cubicBezTo>
                      <a:pt x="66" y="43"/>
                      <a:pt x="66" y="43"/>
                      <a:pt x="66" y="43"/>
                    </a:cubicBezTo>
                    <a:cubicBezTo>
                      <a:pt x="81" y="43"/>
                      <a:pt x="93" y="43"/>
                      <a:pt x="93" y="44"/>
                    </a:cubicBezTo>
                    <a:cubicBezTo>
                      <a:pt x="93" y="45"/>
                      <a:pt x="84" y="75"/>
                      <a:pt x="72" y="111"/>
                    </a:cubicBezTo>
                    <a:cubicBezTo>
                      <a:pt x="60" y="147"/>
                      <a:pt x="51" y="179"/>
                      <a:pt x="51" y="183"/>
                    </a:cubicBezTo>
                    <a:cubicBezTo>
                      <a:pt x="51" y="195"/>
                      <a:pt x="52" y="196"/>
                      <a:pt x="97" y="196"/>
                    </a:cubicBezTo>
                    <a:cubicBezTo>
                      <a:pt x="119" y="197"/>
                      <a:pt x="153" y="197"/>
                      <a:pt x="172" y="197"/>
                    </a:cubicBezTo>
                    <a:cubicBezTo>
                      <a:pt x="207" y="197"/>
                      <a:pt x="207" y="197"/>
                      <a:pt x="207" y="197"/>
                    </a:cubicBezTo>
                    <a:cubicBezTo>
                      <a:pt x="210" y="187"/>
                      <a:pt x="210" y="187"/>
                      <a:pt x="210" y="187"/>
                    </a:cubicBezTo>
                    <a:cubicBezTo>
                      <a:pt x="212" y="182"/>
                      <a:pt x="213" y="170"/>
                      <a:pt x="214" y="160"/>
                    </a:cubicBezTo>
                    <a:cubicBezTo>
                      <a:pt x="219" y="93"/>
                      <a:pt x="177" y="30"/>
                      <a:pt x="112" y="7"/>
                    </a:cubicBezTo>
                    <a:cubicBezTo>
                      <a:pt x="99" y="3"/>
                      <a:pt x="78" y="0"/>
                      <a:pt x="60" y="0"/>
                    </a:cubicBezTo>
                    <a:close/>
                    <a:moveTo>
                      <a:pt x="115" y="43"/>
                    </a:moveTo>
                    <a:cubicBezTo>
                      <a:pt x="143" y="43"/>
                      <a:pt x="143" y="43"/>
                      <a:pt x="143" y="43"/>
                    </a:cubicBezTo>
                    <a:cubicBezTo>
                      <a:pt x="158" y="43"/>
                      <a:pt x="170" y="43"/>
                      <a:pt x="170" y="44"/>
                    </a:cubicBezTo>
                    <a:cubicBezTo>
                      <a:pt x="170" y="45"/>
                      <a:pt x="169" y="50"/>
                      <a:pt x="167" y="55"/>
                    </a:cubicBezTo>
                    <a:cubicBezTo>
                      <a:pt x="164" y="65"/>
                      <a:pt x="164" y="65"/>
                      <a:pt x="164" y="65"/>
                    </a:cubicBezTo>
                    <a:cubicBezTo>
                      <a:pt x="136" y="66"/>
                      <a:pt x="136" y="66"/>
                      <a:pt x="136" y="66"/>
                    </a:cubicBezTo>
                    <a:cubicBezTo>
                      <a:pt x="121" y="66"/>
                      <a:pt x="108" y="65"/>
                      <a:pt x="108" y="64"/>
                    </a:cubicBezTo>
                    <a:cubicBezTo>
                      <a:pt x="108" y="63"/>
                      <a:pt x="110" y="58"/>
                      <a:pt x="112" y="53"/>
                    </a:cubicBezTo>
                    <a:lnTo>
                      <a:pt x="115" y="43"/>
                    </a:lnTo>
                    <a:close/>
                    <a:moveTo>
                      <a:pt x="101" y="87"/>
                    </a:moveTo>
                    <a:cubicBezTo>
                      <a:pt x="128" y="87"/>
                      <a:pt x="128" y="87"/>
                      <a:pt x="128" y="87"/>
                    </a:cubicBezTo>
                    <a:cubicBezTo>
                      <a:pt x="148" y="87"/>
                      <a:pt x="155" y="88"/>
                      <a:pt x="155" y="90"/>
                    </a:cubicBezTo>
                    <a:cubicBezTo>
                      <a:pt x="155" y="91"/>
                      <a:pt x="149" y="112"/>
                      <a:pt x="141" y="135"/>
                    </a:cubicBezTo>
                    <a:cubicBezTo>
                      <a:pt x="127" y="178"/>
                      <a:pt x="127" y="178"/>
                      <a:pt x="127" y="178"/>
                    </a:cubicBezTo>
                    <a:cubicBezTo>
                      <a:pt x="99" y="178"/>
                      <a:pt x="99" y="178"/>
                      <a:pt x="99" y="178"/>
                    </a:cubicBezTo>
                    <a:cubicBezTo>
                      <a:pt x="79" y="179"/>
                      <a:pt x="72" y="178"/>
                      <a:pt x="72" y="176"/>
                    </a:cubicBezTo>
                    <a:cubicBezTo>
                      <a:pt x="72" y="175"/>
                      <a:pt x="79" y="154"/>
                      <a:pt x="87" y="130"/>
                    </a:cubicBezTo>
                    <a:lnTo>
                      <a:pt x="101" y="87"/>
                    </a:ln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sp>
            <p:nvSpPr>
              <p:cNvPr id="122" name="Freeform 16"/>
              <p:cNvSpPr>
                <a:spLocks/>
              </p:cNvSpPr>
              <p:nvPr/>
            </p:nvSpPr>
            <p:spPr bwMode="auto">
              <a:xfrm>
                <a:off x="-525394" y="3102740"/>
                <a:ext cx="41732" cy="137044"/>
              </a:xfrm>
              <a:custGeom>
                <a:avLst/>
                <a:gdLst>
                  <a:gd name="T0" fmla="*/ 0 w 34"/>
                  <a:gd name="T1" fmla="*/ 95 h 112"/>
                  <a:gd name="T2" fmla="*/ 15 w 34"/>
                  <a:gd name="T3" fmla="*/ 31 h 112"/>
                  <a:gd name="T4" fmla="*/ 34 w 34"/>
                  <a:gd name="T5" fmla="*/ 3 h 112"/>
                  <a:gd name="T6" fmla="*/ 17 w 34"/>
                  <a:gd name="T7" fmla="*/ 59 h 112"/>
                  <a:gd name="T8" fmla="*/ 0 w 34"/>
                  <a:gd name="T9" fmla="*/ 112 h 112"/>
                  <a:gd name="T10" fmla="*/ 0 w 34"/>
                  <a:gd name="T11" fmla="*/ 95 h 112"/>
                </a:gdLst>
                <a:ahLst/>
                <a:cxnLst>
                  <a:cxn ang="0">
                    <a:pos x="T0" y="T1"/>
                  </a:cxn>
                  <a:cxn ang="0">
                    <a:pos x="T2" y="T3"/>
                  </a:cxn>
                  <a:cxn ang="0">
                    <a:pos x="T4" y="T5"/>
                  </a:cxn>
                  <a:cxn ang="0">
                    <a:pos x="T6" y="T7"/>
                  </a:cxn>
                  <a:cxn ang="0">
                    <a:pos x="T8" y="T9"/>
                  </a:cxn>
                  <a:cxn ang="0">
                    <a:pos x="T10" y="T11"/>
                  </a:cxn>
                </a:cxnLst>
                <a:rect l="0" t="0" r="r" b="b"/>
                <a:pathLst>
                  <a:path w="34" h="112">
                    <a:moveTo>
                      <a:pt x="0" y="95"/>
                    </a:moveTo>
                    <a:cubicBezTo>
                      <a:pt x="0" y="73"/>
                      <a:pt x="5" y="51"/>
                      <a:pt x="15" y="31"/>
                    </a:cubicBezTo>
                    <a:cubicBezTo>
                      <a:pt x="23" y="16"/>
                      <a:pt x="34" y="0"/>
                      <a:pt x="34" y="3"/>
                    </a:cubicBezTo>
                    <a:cubicBezTo>
                      <a:pt x="34" y="5"/>
                      <a:pt x="26" y="29"/>
                      <a:pt x="17" y="59"/>
                    </a:cubicBezTo>
                    <a:cubicBezTo>
                      <a:pt x="0" y="112"/>
                      <a:pt x="0" y="112"/>
                      <a:pt x="0" y="112"/>
                    </a:cubicBezTo>
                    <a:lnTo>
                      <a:pt x="0" y="95"/>
                    </a:lnTo>
                    <a:close/>
                  </a:path>
                </a:pathLst>
              </a:custGeom>
              <a:solidFill>
                <a:srgbClr val="E7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pPr defTabSz="914400">
                  <a:defRPr/>
                </a:pPr>
                <a:endParaRPr lang="zh-CN" altLang="en-US" sz="1898" kern="0">
                  <a:solidFill>
                    <a:srgbClr val="1D1D1A"/>
                  </a:solidFill>
                  <a:latin typeface="Arial" panose="020B0604020202020204" pitchFamily="34" charset="0"/>
                  <a:sym typeface="Arial" panose="020B0604020202020204" pitchFamily="34" charset="0"/>
                </a:endParaRPr>
              </a:p>
            </p:txBody>
          </p:sp>
        </p:grpSp>
      </p:grpSp>
      <p:sp>
        <p:nvSpPr>
          <p:cNvPr id="123" name="12nm FFC"/>
          <p:cNvSpPr txBox="1"/>
          <p:nvPr/>
        </p:nvSpPr>
        <p:spPr>
          <a:xfrm>
            <a:off x="9671869" y="4985973"/>
            <a:ext cx="1955422"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200+ TOPS </a:t>
            </a: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200W+</a:t>
            </a:r>
            <a:endPar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4" name="12nm FFC"/>
          <p:cNvSpPr txBox="1"/>
          <p:nvPr/>
        </p:nvSpPr>
        <p:spPr>
          <a:xfrm>
            <a:off x="9700902" y="5215113"/>
            <a:ext cx="1693910" cy="199027"/>
          </a:xfrm>
          <a:prstGeom prst="rect">
            <a:avLst/>
          </a:prstGeom>
          <a:ln w="3175">
            <a:miter lim="400000"/>
          </a:ln>
          <a:extLst>
            <a:ext uri="{C572A759-6A51-4108-AA02-DFA0A04FC94B}">
              <ma14:wrappingTextBoxFlag xmlns:ma14="http://schemas.microsoft.com/office/mac/drawingml/2011/main" xmlns="" val="1"/>
            </a:ext>
          </a:extLst>
        </p:spPr>
        <p:txBody>
          <a:bodyPr wrap="square" lIns="25399" tIns="25399" rIns="25399" bIns="25399" anchor="t">
            <a:spAutoFit/>
          </a:bodyPr>
          <a:lstStyle>
            <a:lvl1pPr algn="r" defTabSz="903164">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数据中心</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p>
        </p:txBody>
      </p:sp>
      <p:sp>
        <p:nvSpPr>
          <p:cNvPr id="125" name="矩形 124"/>
          <p:cNvSpPr/>
          <p:nvPr/>
        </p:nvSpPr>
        <p:spPr>
          <a:xfrm>
            <a:off x="4530903" y="2974787"/>
            <a:ext cx="5335294" cy="338554"/>
          </a:xfrm>
          <a:prstGeom prst="rect">
            <a:avLst/>
          </a:prstGeom>
        </p:spPr>
        <p:txBody>
          <a:bodyPr wrap="square">
            <a:spAutoFit/>
          </a:bodyPr>
          <a:lstStyle/>
          <a:p>
            <a:pPr defTabSz="287824">
              <a:defRPr sz="2800">
                <a:solidFill>
                  <a:srgbClr val="EE220C"/>
                </a:solidFill>
                <a:latin typeface="微软雅黑"/>
                <a:ea typeface="微软雅黑"/>
                <a:cs typeface="微软雅黑"/>
                <a:sym typeface="微软雅黑"/>
              </a:defRPr>
            </a:pPr>
            <a:r>
              <a:rPr lang="zh-CN" altLang="en-US" sz="1600" b="1" dirty="0">
                <a:solidFill>
                  <a:srgbClr val="C00000"/>
                </a:solidFill>
                <a:latin typeface="Arial" panose="020B0604020202020204" pitchFamily="34" charset="0"/>
                <a:cs typeface="Arial" panose="020B0604020202020204" pitchFamily="34" charset="0"/>
                <a:sym typeface="Arial" panose="020B0604020202020204" pitchFamily="34" charset="0"/>
              </a:rPr>
              <a:t>计算加速库、芯片算子库和高度自动化的算子开发工具</a:t>
            </a:r>
            <a:endParaRPr lang="en-US" altLang="zh-CN" sz="1600" b="1"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
        <p:nvSpPr>
          <p:cNvPr id="126" name="圆角矩形 190">
            <a:extLst>
              <a:ext uri="{FF2B5EF4-FFF2-40B4-BE49-F238E27FC236}">
                <a16:creationId xmlns:a16="http://schemas.microsoft.com/office/drawing/2014/main" id="{EE624918-9D5A-4388-B515-6167BC64B0F8}"/>
              </a:ext>
            </a:extLst>
          </p:cNvPr>
          <p:cNvSpPr/>
          <p:nvPr/>
        </p:nvSpPr>
        <p:spPr>
          <a:xfrm>
            <a:off x="2606778" y="2401960"/>
            <a:ext cx="1270151"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1600" b="1" dirty="0">
                <a:solidFill>
                  <a:srgbClr val="1D1D1A"/>
                </a:solidFill>
                <a:latin typeface="微软雅黑" panose="020B0503020204020204" pitchFamily="34" charset="-122"/>
                <a:sym typeface="微软雅黑" panose="020B0503020204020204" pitchFamily="34" charset="-122"/>
              </a:rPr>
              <a:t>MindSpore</a:t>
            </a:r>
          </a:p>
        </p:txBody>
      </p:sp>
      <p:sp>
        <p:nvSpPr>
          <p:cNvPr id="127" name="圆角矩形 191">
            <a:extLst>
              <a:ext uri="{FF2B5EF4-FFF2-40B4-BE49-F238E27FC236}">
                <a16:creationId xmlns:a16="http://schemas.microsoft.com/office/drawing/2014/main" id="{A9E6AF90-B4BF-4108-9EC2-009FB0D85961}"/>
              </a:ext>
            </a:extLst>
          </p:cNvPr>
          <p:cNvSpPr/>
          <p:nvPr/>
        </p:nvSpPr>
        <p:spPr>
          <a:xfrm>
            <a:off x="3939156" y="2401960"/>
            <a:ext cx="844796"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微软雅黑" panose="020B0503020204020204" pitchFamily="34" charset="-122"/>
                <a:sym typeface="微软雅黑" panose="020B0503020204020204" pitchFamily="34" charset="-122"/>
              </a:rPr>
              <a:t>TensorFlow</a:t>
            </a:r>
            <a:endParaRPr lang="en-US" altLang="zh-CN" sz="900" dirty="0">
              <a:solidFill>
                <a:srgbClr val="1D1D1A"/>
              </a:solidFill>
              <a:latin typeface="微软雅黑" panose="020B0503020204020204" pitchFamily="34" charset="-122"/>
              <a:sym typeface="微软雅黑" panose="020B0503020204020204" pitchFamily="34" charset="-122"/>
            </a:endParaRPr>
          </a:p>
        </p:txBody>
      </p:sp>
      <p:sp>
        <p:nvSpPr>
          <p:cNvPr id="128" name="圆角矩形 192">
            <a:extLst>
              <a:ext uri="{FF2B5EF4-FFF2-40B4-BE49-F238E27FC236}">
                <a16:creationId xmlns:a16="http://schemas.microsoft.com/office/drawing/2014/main" id="{453E6A7A-7236-4AA4-906E-DDB2C64D30D1}"/>
              </a:ext>
            </a:extLst>
          </p:cNvPr>
          <p:cNvSpPr/>
          <p:nvPr/>
        </p:nvSpPr>
        <p:spPr>
          <a:xfrm>
            <a:off x="4862984" y="2401960"/>
            <a:ext cx="722666"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微软雅黑" panose="020B0503020204020204" pitchFamily="34" charset="-122"/>
                <a:sym typeface="微软雅黑" panose="020B0503020204020204" pitchFamily="34" charset="-122"/>
              </a:rPr>
              <a:t>PyTorch</a:t>
            </a:r>
            <a:endParaRPr lang="en-US" altLang="zh-CN" sz="900" dirty="0">
              <a:solidFill>
                <a:srgbClr val="1D1D1A"/>
              </a:solidFill>
              <a:latin typeface="微软雅黑" panose="020B0503020204020204" pitchFamily="34" charset="-122"/>
              <a:sym typeface="微软雅黑" panose="020B0503020204020204" pitchFamily="34" charset="-122"/>
            </a:endParaRPr>
          </a:p>
        </p:txBody>
      </p:sp>
      <p:sp>
        <p:nvSpPr>
          <p:cNvPr id="129" name="圆角矩形 192">
            <a:extLst>
              <a:ext uri="{FF2B5EF4-FFF2-40B4-BE49-F238E27FC236}">
                <a16:creationId xmlns:a16="http://schemas.microsoft.com/office/drawing/2014/main" id="{8E7FE9E1-3B96-4BE3-8D86-BEFD2838AAC0}"/>
              </a:ext>
            </a:extLst>
          </p:cNvPr>
          <p:cNvSpPr/>
          <p:nvPr/>
        </p:nvSpPr>
        <p:spPr>
          <a:xfrm>
            <a:off x="5663084" y="2401960"/>
            <a:ext cx="918820"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微软雅黑" panose="020B0503020204020204" pitchFamily="34" charset="-122"/>
                <a:sym typeface="微软雅黑" panose="020B0503020204020204" pitchFamily="34" charset="-122"/>
              </a:rPr>
              <a:t>PaddlePaddle</a:t>
            </a:r>
            <a:endParaRPr lang="en-US" altLang="zh-CN" sz="900" dirty="0">
              <a:solidFill>
                <a:srgbClr val="1D1D1A"/>
              </a:solidFill>
              <a:latin typeface="微软雅黑" panose="020B0503020204020204" pitchFamily="34" charset="-122"/>
              <a:sym typeface="微软雅黑" panose="020B0503020204020204" pitchFamily="34" charset="-122"/>
            </a:endParaRPr>
          </a:p>
        </p:txBody>
      </p:sp>
      <p:sp>
        <p:nvSpPr>
          <p:cNvPr id="130" name="圆角矩形 192">
            <a:extLst>
              <a:ext uri="{FF2B5EF4-FFF2-40B4-BE49-F238E27FC236}">
                <a16:creationId xmlns:a16="http://schemas.microsoft.com/office/drawing/2014/main" id="{D5C4F622-C1D6-42D7-B9F5-ABCCF23E65EF}"/>
              </a:ext>
            </a:extLst>
          </p:cNvPr>
          <p:cNvSpPr/>
          <p:nvPr/>
        </p:nvSpPr>
        <p:spPr>
          <a:xfrm>
            <a:off x="6659338" y="2401960"/>
            <a:ext cx="539212"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微软雅黑" panose="020B0503020204020204" pitchFamily="34" charset="-122"/>
                <a:sym typeface="微软雅黑" panose="020B0503020204020204" pitchFamily="34" charset="-122"/>
              </a:rPr>
              <a:t>…</a:t>
            </a:r>
          </a:p>
        </p:txBody>
      </p:sp>
      <p:sp>
        <p:nvSpPr>
          <p:cNvPr id="131" name="圆角矩形 181">
            <a:extLst>
              <a:ext uri="{FF2B5EF4-FFF2-40B4-BE49-F238E27FC236}">
                <a16:creationId xmlns:a16="http://schemas.microsoft.com/office/drawing/2014/main" id="{949BDAF8-5D28-4C72-9D1C-DA622A5A7F86}"/>
              </a:ext>
            </a:extLst>
          </p:cNvPr>
          <p:cNvSpPr/>
          <p:nvPr/>
        </p:nvSpPr>
        <p:spPr>
          <a:xfrm>
            <a:off x="3753777" y="1416739"/>
            <a:ext cx="3439526" cy="30689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1600" b="1" dirty="0" err="1">
                <a:solidFill>
                  <a:srgbClr val="1D1D1A"/>
                </a:solidFill>
                <a:latin typeface="微软雅黑" panose="020B0503020204020204" pitchFamily="34" charset="-122"/>
                <a:sym typeface="微软雅黑" panose="020B0503020204020204" pitchFamily="34" charset="-122"/>
              </a:rPr>
              <a:t>ModelArts</a:t>
            </a:r>
            <a:endParaRPr lang="en-US" altLang="zh-CN" sz="1600" b="1" dirty="0">
              <a:solidFill>
                <a:srgbClr val="1D1D1A"/>
              </a:solidFill>
              <a:latin typeface="微软雅黑" panose="020B0503020204020204" pitchFamily="34" charset="-122"/>
              <a:sym typeface="微软雅黑" panose="020B0503020204020204" pitchFamily="34" charset="-122"/>
            </a:endParaRPr>
          </a:p>
        </p:txBody>
      </p:sp>
      <p:sp>
        <p:nvSpPr>
          <p:cNvPr id="132" name="圆角矩形 182">
            <a:extLst>
              <a:ext uri="{FF2B5EF4-FFF2-40B4-BE49-F238E27FC236}">
                <a16:creationId xmlns:a16="http://schemas.microsoft.com/office/drawing/2014/main" id="{88B75910-4868-43A0-A9C7-297DB3444C20}"/>
              </a:ext>
            </a:extLst>
          </p:cNvPr>
          <p:cNvSpPr/>
          <p:nvPr/>
        </p:nvSpPr>
        <p:spPr>
          <a:xfrm>
            <a:off x="3753776" y="1092528"/>
            <a:ext cx="846941"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微软雅黑" panose="020B0503020204020204" pitchFamily="34" charset="-122"/>
                <a:sym typeface="微软雅黑" panose="020B0503020204020204" pitchFamily="34" charset="-122"/>
              </a:rPr>
              <a:t>General APIs</a:t>
            </a:r>
          </a:p>
        </p:txBody>
      </p:sp>
      <p:sp>
        <p:nvSpPr>
          <p:cNvPr id="133" name="圆角矩形 183">
            <a:extLst>
              <a:ext uri="{FF2B5EF4-FFF2-40B4-BE49-F238E27FC236}">
                <a16:creationId xmlns:a16="http://schemas.microsoft.com/office/drawing/2014/main" id="{FB245E9B-C82E-4C0C-A018-801637D417B1}"/>
              </a:ext>
            </a:extLst>
          </p:cNvPr>
          <p:cNvSpPr/>
          <p:nvPr/>
        </p:nvSpPr>
        <p:spPr>
          <a:xfrm>
            <a:off x="4630519" y="1092528"/>
            <a:ext cx="944184"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微软雅黑" panose="020B0503020204020204" pitchFamily="34" charset="-122"/>
                <a:sym typeface="微软雅黑" panose="020B0503020204020204" pitchFamily="34" charset="-122"/>
              </a:rPr>
              <a:t>Advanced APIs</a:t>
            </a:r>
          </a:p>
        </p:txBody>
      </p:sp>
      <p:sp>
        <p:nvSpPr>
          <p:cNvPr id="134" name="圆角矩形 184">
            <a:extLst>
              <a:ext uri="{FF2B5EF4-FFF2-40B4-BE49-F238E27FC236}">
                <a16:creationId xmlns:a16="http://schemas.microsoft.com/office/drawing/2014/main" id="{8C078DF7-5C4A-49DD-8B29-85A0EF8BF9E4}"/>
              </a:ext>
            </a:extLst>
          </p:cNvPr>
          <p:cNvSpPr/>
          <p:nvPr/>
        </p:nvSpPr>
        <p:spPr>
          <a:xfrm>
            <a:off x="5625284" y="1092528"/>
            <a:ext cx="1568018"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微软雅黑" panose="020B0503020204020204" pitchFamily="34" charset="-122"/>
                <a:sym typeface="微软雅黑" panose="020B0503020204020204" pitchFamily="34" charset="-122"/>
              </a:rPr>
              <a:t>Pre-integrated Solutions</a:t>
            </a:r>
          </a:p>
        </p:txBody>
      </p:sp>
      <p:sp>
        <p:nvSpPr>
          <p:cNvPr id="135" name="圆角矩形 116">
            <a:extLst>
              <a:ext uri="{FF2B5EF4-FFF2-40B4-BE49-F238E27FC236}">
                <a16:creationId xmlns:a16="http://schemas.microsoft.com/office/drawing/2014/main" id="{E8FBCFA5-75D0-4C43-A38A-5F19AEEC4ED5}"/>
              </a:ext>
            </a:extLst>
          </p:cNvPr>
          <p:cNvSpPr/>
          <p:nvPr/>
        </p:nvSpPr>
        <p:spPr>
          <a:xfrm>
            <a:off x="2637483" y="1440218"/>
            <a:ext cx="894395" cy="293197"/>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微软雅黑" panose="020B0503020204020204" pitchFamily="34" charset="-122"/>
                <a:sym typeface="微软雅黑" panose="020B0503020204020204" pitchFamily="34" charset="-122"/>
              </a:rPr>
              <a:t>HiAI</a:t>
            </a:r>
            <a:r>
              <a:rPr lang="en-US" altLang="zh-CN" sz="900" dirty="0">
                <a:solidFill>
                  <a:srgbClr val="1D1D1A"/>
                </a:solidFill>
                <a:latin typeface="微软雅黑" panose="020B0503020204020204" pitchFamily="34" charset="-122"/>
                <a:sym typeface="微软雅黑" panose="020B0503020204020204" pitchFamily="34" charset="-122"/>
              </a:rPr>
              <a:t> Engine</a:t>
            </a:r>
          </a:p>
        </p:txBody>
      </p:sp>
      <p:sp>
        <p:nvSpPr>
          <p:cNvPr id="136" name="圆角矩形 117">
            <a:extLst>
              <a:ext uri="{FF2B5EF4-FFF2-40B4-BE49-F238E27FC236}">
                <a16:creationId xmlns:a16="http://schemas.microsoft.com/office/drawing/2014/main" id="{808116B0-0290-4FE4-85DE-6014C3EA6A9E}"/>
              </a:ext>
            </a:extLst>
          </p:cNvPr>
          <p:cNvSpPr/>
          <p:nvPr/>
        </p:nvSpPr>
        <p:spPr>
          <a:xfrm>
            <a:off x="2637483" y="1092532"/>
            <a:ext cx="894395" cy="293197"/>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微软雅黑" panose="020B0503020204020204" pitchFamily="34" charset="-122"/>
                <a:sym typeface="微软雅黑" panose="020B0503020204020204" pitchFamily="34" charset="-122"/>
              </a:rPr>
              <a:t>HiAI</a:t>
            </a:r>
            <a:r>
              <a:rPr lang="en-US" altLang="zh-CN" sz="900" dirty="0">
                <a:solidFill>
                  <a:srgbClr val="1D1D1A"/>
                </a:solidFill>
                <a:latin typeface="微软雅黑" panose="020B0503020204020204" pitchFamily="34" charset="-122"/>
                <a:sym typeface="微软雅黑" panose="020B0503020204020204" pitchFamily="34" charset="-122"/>
              </a:rPr>
              <a:t> Service</a:t>
            </a:r>
          </a:p>
        </p:txBody>
      </p:sp>
      <p:pic>
        <p:nvPicPr>
          <p:cNvPr id="69" name="Picture 2" descr="C:\Users\d00341849\AppData\Roaming\eSpace_Desktop\UserData\d00341849\imagefiles\originalImgfiles\7AC4E638-C4A4-485A-8812-C79DBC5CA425.jpg">
            <a:extLst>
              <a:ext uri="{FF2B5EF4-FFF2-40B4-BE49-F238E27FC236}">
                <a16:creationId xmlns:a16="http://schemas.microsoft.com/office/drawing/2014/main" id="{EFB79A9D-C48F-404F-81D1-23B7D98D19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29587" y="5601900"/>
            <a:ext cx="996567" cy="700089"/>
          </a:xfrm>
          <a:prstGeom prst="rect">
            <a:avLst/>
          </a:prstGeom>
          <a:solidFill>
            <a:schemeClr val="tx2"/>
          </a:solidFill>
        </p:spPr>
      </p:pic>
      <p:grpSp>
        <p:nvGrpSpPr>
          <p:cNvPr id="70" name="Group 119">
            <a:extLst>
              <a:ext uri="{FF2B5EF4-FFF2-40B4-BE49-F238E27FC236}">
                <a16:creationId xmlns:a16="http://schemas.microsoft.com/office/drawing/2014/main" id="{4E4CDCD5-63EC-44F6-A780-559E69883AA2}"/>
              </a:ext>
            </a:extLst>
          </p:cNvPr>
          <p:cNvGrpSpPr/>
          <p:nvPr/>
        </p:nvGrpSpPr>
        <p:grpSpPr>
          <a:xfrm>
            <a:off x="8479356" y="5682227"/>
            <a:ext cx="578169" cy="569506"/>
            <a:chOff x="5154290" y="1948220"/>
            <a:chExt cx="1222310" cy="1093534"/>
          </a:xfrm>
          <a:effectLst>
            <a:reflection blurRad="25400" stA="37000" endPos="24000" dir="5400000" sy="-100000" algn="bl" rotWithShape="0"/>
          </a:effectLst>
        </p:grpSpPr>
        <p:grpSp>
          <p:nvGrpSpPr>
            <p:cNvPr id="71" name="Group 120">
              <a:extLst>
                <a:ext uri="{FF2B5EF4-FFF2-40B4-BE49-F238E27FC236}">
                  <a16:creationId xmlns:a16="http://schemas.microsoft.com/office/drawing/2014/main" id="{C877A531-0700-4343-8E6D-B557635ED4F8}"/>
                </a:ext>
              </a:extLst>
            </p:cNvPr>
            <p:cNvGrpSpPr/>
            <p:nvPr/>
          </p:nvGrpSpPr>
          <p:grpSpPr>
            <a:xfrm>
              <a:off x="5154290" y="1948220"/>
              <a:ext cx="1222310" cy="1093534"/>
              <a:chOff x="6066625" y="2062882"/>
              <a:chExt cx="869841" cy="833600"/>
            </a:xfrm>
          </p:grpSpPr>
          <p:sp>
            <p:nvSpPr>
              <p:cNvPr id="138" name="矩形">
                <a:extLst>
                  <a:ext uri="{FF2B5EF4-FFF2-40B4-BE49-F238E27FC236}">
                    <a16:creationId xmlns:a16="http://schemas.microsoft.com/office/drawing/2014/main" id="{84225DE4-EC70-4A06-A879-5541BD9F318B}"/>
                  </a:ext>
                </a:extLst>
              </p:cNvPr>
              <p:cNvSpPr/>
              <p:nvPr/>
            </p:nvSpPr>
            <p:spPr>
              <a:xfrm>
                <a:off x="6066625" y="2062882"/>
                <a:ext cx="869841" cy="833600"/>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37629" tIns="37629" rIns="37629" bIns="37629" numCol="1" anchor="ctr">
                <a:noAutofit/>
              </a:bodyPr>
              <a:lstStyle/>
              <a:p>
                <a:pPr defTabSz="914400">
                  <a:defRPr sz="2200" b="0">
                    <a:latin typeface="+mn-lt"/>
                    <a:ea typeface="+mn-ea"/>
                    <a:cs typeface="+mn-cs"/>
                    <a:sym typeface="Helvetica Neue Medium"/>
                  </a:defRPr>
                </a:pPr>
                <a:endParaRPr sz="2200">
                  <a:solidFill>
                    <a:prstClr val="black"/>
                  </a:solidFill>
                  <a:latin typeface="Arial" panose="020B0604020202020204" pitchFamily="34" charset="0"/>
                  <a:cs typeface="Arial" panose="020B0604020202020204" pitchFamily="34" charset="0"/>
                  <a:sym typeface="Helvetica Neue Medium"/>
                </a:endParaRPr>
              </a:p>
            </p:txBody>
          </p:sp>
          <p:sp>
            <p:nvSpPr>
              <p:cNvPr id="139" name="矩形">
                <a:extLst>
                  <a:ext uri="{FF2B5EF4-FFF2-40B4-BE49-F238E27FC236}">
                    <a16:creationId xmlns:a16="http://schemas.microsoft.com/office/drawing/2014/main" id="{C5AB2D8F-FA7A-4827-84C6-64A12BAB5F57}"/>
                  </a:ext>
                </a:extLst>
              </p:cNvPr>
              <p:cNvSpPr/>
              <p:nvPr/>
            </p:nvSpPr>
            <p:spPr>
              <a:xfrm>
                <a:off x="6170194" y="2163046"/>
                <a:ext cx="664186" cy="636513"/>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37629" tIns="37629" rIns="37629" bIns="37629" numCol="1" anchor="ctr">
                <a:noAutofit/>
              </a:bodyPr>
              <a:lstStyle/>
              <a:p>
                <a:pPr defTabSz="914400">
                  <a:defRPr sz="2200" b="0">
                    <a:latin typeface="+mn-lt"/>
                    <a:ea typeface="+mn-ea"/>
                    <a:cs typeface="+mn-cs"/>
                    <a:sym typeface="Helvetica Neue Medium"/>
                  </a:defRPr>
                </a:pPr>
                <a:endParaRPr sz="2200">
                  <a:solidFill>
                    <a:prstClr val="black"/>
                  </a:solidFill>
                  <a:latin typeface="Arial" panose="020B0604020202020204" pitchFamily="34" charset="0"/>
                  <a:cs typeface="Arial" panose="020B0604020202020204" pitchFamily="34" charset="0"/>
                  <a:sym typeface="Helvetica Neue Medium"/>
                </a:endParaRPr>
              </a:p>
            </p:txBody>
          </p:sp>
          <p:pic>
            <p:nvPicPr>
              <p:cNvPr id="140" name="image12.png" descr="image12.png">
                <a:extLst>
                  <a:ext uri="{FF2B5EF4-FFF2-40B4-BE49-F238E27FC236}">
                    <a16:creationId xmlns:a16="http://schemas.microsoft.com/office/drawing/2014/main" id="{C1C54268-96C7-47E2-B2B3-0F52A09E6BE0}"/>
                  </a:ext>
                </a:extLst>
              </p:cNvPr>
              <p:cNvPicPr>
                <a:picLocks noChangeAspect="1"/>
              </p:cNvPicPr>
              <p:nvPr/>
            </p:nvPicPr>
            <p:blipFill>
              <a:blip r:embed="rId7"/>
              <a:srcRect l="6085" r="6085"/>
              <a:stretch>
                <a:fillRect/>
              </a:stretch>
            </p:blipFill>
            <p:spPr>
              <a:xfrm>
                <a:off x="6269941" y="2290540"/>
                <a:ext cx="524746" cy="378320"/>
              </a:xfrm>
              <a:prstGeom prst="rect">
                <a:avLst/>
              </a:prstGeom>
              <a:ln w="3175" cap="flat">
                <a:noFill/>
                <a:miter lim="400000"/>
              </a:ln>
              <a:effectLst/>
            </p:spPr>
          </p:pic>
          <p:pic>
            <p:nvPicPr>
              <p:cNvPr id="141" name="图片 42">
                <a:extLst>
                  <a:ext uri="{FF2B5EF4-FFF2-40B4-BE49-F238E27FC236}">
                    <a16:creationId xmlns:a16="http://schemas.microsoft.com/office/drawing/2014/main" id="{2B6DC921-B9A3-4FF2-B82C-30CB195384F9}"/>
                  </a:ext>
                </a:extLst>
              </p:cNvPr>
              <p:cNvPicPr>
                <a:picLocks noChangeAspect="1"/>
              </p:cNvPicPr>
              <p:nvPr/>
            </p:nvPicPr>
            <p:blipFill rotWithShape="1">
              <a:blip r:embed="rId8"/>
              <a:srcRect l="43396" t="44242" r="50410" b="30936"/>
              <a:stretch/>
            </p:blipFill>
            <p:spPr>
              <a:xfrm>
                <a:off x="6159619" y="2150880"/>
                <a:ext cx="682024" cy="655281"/>
              </a:xfrm>
              <a:prstGeom prst="rect">
                <a:avLst/>
              </a:prstGeom>
            </p:spPr>
          </p:pic>
        </p:grpSp>
        <p:pic>
          <p:nvPicPr>
            <p:cNvPr id="137" name="Picture 121">
              <a:extLst>
                <a:ext uri="{FF2B5EF4-FFF2-40B4-BE49-F238E27FC236}">
                  <a16:creationId xmlns:a16="http://schemas.microsoft.com/office/drawing/2014/main" id="{DE4F7FAE-B9CA-424E-AB02-F0C52384B777}"/>
                </a:ext>
              </a:extLst>
            </p:cNvPr>
            <p:cNvPicPr>
              <a:picLocks noChangeAspect="1"/>
            </p:cNvPicPr>
            <p:nvPr/>
          </p:nvPicPr>
          <p:blipFill>
            <a:blip r:embed="rId9"/>
            <a:stretch>
              <a:fillRect/>
            </a:stretch>
          </p:blipFill>
          <p:spPr>
            <a:xfrm>
              <a:off x="5296532" y="2067601"/>
              <a:ext cx="938229" cy="851442"/>
            </a:xfrm>
            <a:prstGeom prst="rect">
              <a:avLst/>
            </a:prstGeom>
          </p:spPr>
        </p:pic>
      </p:grpSp>
      <p:grpSp>
        <p:nvGrpSpPr>
          <p:cNvPr id="142" name="组合 141">
            <a:extLst>
              <a:ext uri="{FF2B5EF4-FFF2-40B4-BE49-F238E27FC236}">
                <a16:creationId xmlns:a16="http://schemas.microsoft.com/office/drawing/2014/main" id="{332530FF-70D2-48BB-96D7-A77A309D2AEA}"/>
              </a:ext>
            </a:extLst>
          </p:cNvPr>
          <p:cNvGrpSpPr/>
          <p:nvPr/>
        </p:nvGrpSpPr>
        <p:grpSpPr>
          <a:xfrm>
            <a:off x="3515917" y="5722462"/>
            <a:ext cx="1265486" cy="605010"/>
            <a:chOff x="2258860" y="5513879"/>
            <a:chExt cx="1134061" cy="533856"/>
          </a:xfrm>
          <a:effectLst>
            <a:reflection blurRad="25400" stA="28000" endPos="25000" dir="5400000" sy="-100000" algn="bl" rotWithShape="0"/>
          </a:effectLst>
        </p:grpSpPr>
        <p:pic>
          <p:nvPicPr>
            <p:cNvPr id="143" name="Picture 86">
              <a:extLst>
                <a:ext uri="{FF2B5EF4-FFF2-40B4-BE49-F238E27FC236}">
                  <a16:creationId xmlns:a16="http://schemas.microsoft.com/office/drawing/2014/main" id="{39B4D9E0-95F5-45FB-A825-603B10C1D048}"/>
                </a:ext>
              </a:extLst>
            </p:cNvPr>
            <p:cNvPicPr>
              <a:picLocks noChangeAspect="1"/>
            </p:cNvPicPr>
            <p:nvPr/>
          </p:nvPicPr>
          <p:blipFill>
            <a:blip r:embed="rId10"/>
            <a:stretch>
              <a:fillRect/>
            </a:stretch>
          </p:blipFill>
          <p:spPr>
            <a:xfrm>
              <a:off x="2258860" y="5513879"/>
              <a:ext cx="546668" cy="533856"/>
            </a:xfrm>
            <a:prstGeom prst="rect">
              <a:avLst/>
            </a:prstGeom>
          </p:spPr>
        </p:pic>
        <p:sp>
          <p:nvSpPr>
            <p:cNvPr id="144" name="TextBox 89">
              <a:extLst>
                <a:ext uri="{FF2B5EF4-FFF2-40B4-BE49-F238E27FC236}">
                  <a16:creationId xmlns:a16="http://schemas.microsoft.com/office/drawing/2014/main" id="{91471F3A-BED7-4B2A-986F-D44D57BA2449}"/>
                </a:ext>
              </a:extLst>
            </p:cNvPr>
            <p:cNvSpPr txBox="1"/>
            <p:nvPr/>
          </p:nvSpPr>
          <p:spPr>
            <a:xfrm>
              <a:off x="2262583" y="5798432"/>
              <a:ext cx="571624" cy="228517"/>
            </a:xfrm>
            <a:prstGeom prst="rect">
              <a:avLst/>
            </a:prstGeom>
            <a:noFill/>
          </p:spPr>
          <p:txBody>
            <a:bodyPr wrap="square" rtlCol="0">
              <a:spAutoFit/>
            </a:bodyPr>
            <a:lstStyle/>
            <a:p>
              <a:pPr defTabSz="914400">
                <a:defRPr/>
              </a:pPr>
              <a:r>
                <a:rPr lang="en-US" altLang="zh-CN" sz="800" dirty="0">
                  <a:ln w="0"/>
                  <a:gradFill>
                    <a:gsLst>
                      <a:gs pos="21000">
                        <a:srgbClr val="53575C"/>
                      </a:gs>
                      <a:gs pos="88000">
                        <a:srgbClr val="C5C7CA"/>
                      </a:gs>
                    </a:gsLst>
                    <a:lin ang="5400000"/>
                  </a:gradFill>
                  <a:ea typeface="宋体" panose="02010600030101010101" pitchFamily="2" charset="-122"/>
                </a:rPr>
                <a:t>Hi3796C</a:t>
              </a:r>
              <a:endParaRPr lang="zh-CN" altLang="en-US" sz="800" dirty="0">
                <a:ln w="0"/>
                <a:gradFill>
                  <a:gsLst>
                    <a:gs pos="21000">
                      <a:srgbClr val="53575C"/>
                    </a:gs>
                    <a:gs pos="88000">
                      <a:srgbClr val="C5C7CA"/>
                    </a:gs>
                  </a:gsLst>
                  <a:lin ang="5400000"/>
                </a:gradFill>
                <a:ea typeface="宋体" panose="02010600030101010101" pitchFamily="2" charset="-122"/>
              </a:endParaRPr>
            </a:p>
          </p:txBody>
        </p:sp>
        <p:pic>
          <p:nvPicPr>
            <p:cNvPr id="145" name="Picture 93">
              <a:extLst>
                <a:ext uri="{FF2B5EF4-FFF2-40B4-BE49-F238E27FC236}">
                  <a16:creationId xmlns:a16="http://schemas.microsoft.com/office/drawing/2014/main" id="{9310F7C4-BA95-4138-A968-4902345114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5823" y="5587782"/>
              <a:ext cx="977098" cy="197682"/>
            </a:xfrm>
            <a:prstGeom prst="rect">
              <a:avLst/>
            </a:prstGeom>
          </p:spPr>
        </p:pic>
      </p:grpSp>
      <p:pic>
        <p:nvPicPr>
          <p:cNvPr id="146" name="Picture 83">
            <a:extLst>
              <a:ext uri="{FF2B5EF4-FFF2-40B4-BE49-F238E27FC236}">
                <a16:creationId xmlns:a16="http://schemas.microsoft.com/office/drawing/2014/main" id="{5E5F88F3-898D-4DD0-9AF2-E207FCF7C80A}"/>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b="23086"/>
          <a:stretch/>
        </p:blipFill>
        <p:spPr>
          <a:xfrm>
            <a:off x="2009412" y="5472155"/>
            <a:ext cx="1605680" cy="823583"/>
          </a:xfrm>
          <a:prstGeom prst="rect">
            <a:avLst/>
          </a:prstGeom>
          <a:effectLst>
            <a:outerShdw blurRad="50800" dist="50800" dir="4860000" sx="1000" sy="1000" algn="ctr" rotWithShape="0">
              <a:srgbClr val="000000"/>
            </a:outerShdw>
            <a:reflection blurRad="25400" stA="27000" endPos="28000" dir="5400000" sy="-100000" algn="bl" rotWithShape="0"/>
          </a:effectLst>
        </p:spPr>
      </p:pic>
      <p:pic>
        <p:nvPicPr>
          <p:cNvPr id="147" name="图片 146" descr="Logo MindSporeai_MARK_RGB_Logo_MS_RGB">
            <a:extLst>
              <a:ext uri="{FF2B5EF4-FFF2-40B4-BE49-F238E27FC236}">
                <a16:creationId xmlns:a16="http://schemas.microsoft.com/office/drawing/2014/main" id="{DD1654F1-FA8E-4F8A-8A46-3201FAB54BA4}"/>
              </a:ext>
            </a:extLst>
          </p:cNvPr>
          <p:cNvPicPr>
            <a:picLocks noChangeAspect="1"/>
          </p:cNvPicPr>
          <p:nvPr/>
        </p:nvPicPr>
        <p:blipFill>
          <a:blip r:embed="rId14"/>
          <a:stretch>
            <a:fillRect/>
          </a:stretch>
        </p:blipFill>
        <p:spPr>
          <a:xfrm>
            <a:off x="205577" y="2604857"/>
            <a:ext cx="866942" cy="759714"/>
          </a:xfrm>
          <a:prstGeom prst="rect">
            <a:avLst/>
          </a:prstGeom>
          <a:solidFill>
            <a:schemeClr val="tx2"/>
          </a:solidFill>
        </p:spPr>
      </p:pic>
      <p:pic>
        <p:nvPicPr>
          <p:cNvPr id="148" name="图片 147">
            <a:extLst>
              <a:ext uri="{FF2B5EF4-FFF2-40B4-BE49-F238E27FC236}">
                <a16:creationId xmlns:a16="http://schemas.microsoft.com/office/drawing/2014/main" id="{0E6062A7-D02B-4958-A32C-42DAE3C1748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9075" y="1493448"/>
            <a:ext cx="695997" cy="656573"/>
          </a:xfrm>
          <a:prstGeom prst="roundRect">
            <a:avLst>
              <a:gd name="adj" fmla="val 8594"/>
            </a:avLst>
          </a:prstGeom>
          <a:solidFill>
            <a:srgbClr val="FFFFFF">
              <a:shade val="85000"/>
            </a:srgbClr>
          </a:solidFill>
          <a:ln>
            <a:noFill/>
          </a:ln>
          <a:effectLst>
            <a:reflection blurRad="63500" stA="58000" endPos="34000" dist="50800" dir="5400000" sy="-100000" algn="bl" rotWithShape="0"/>
          </a:effectLst>
        </p:spPr>
      </p:pic>
      <p:cxnSp>
        <p:nvCxnSpPr>
          <p:cNvPr id="149" name="直接箭头连接符 148">
            <a:extLst>
              <a:ext uri="{FF2B5EF4-FFF2-40B4-BE49-F238E27FC236}">
                <a16:creationId xmlns:a16="http://schemas.microsoft.com/office/drawing/2014/main" id="{F15A3994-6B49-4473-BF58-FE852A122DFA}"/>
              </a:ext>
            </a:extLst>
          </p:cNvPr>
          <p:cNvCxnSpPr>
            <a:cxnSpLocks/>
          </p:cNvCxnSpPr>
          <p:nvPr/>
        </p:nvCxnSpPr>
        <p:spPr>
          <a:xfrm flipH="1">
            <a:off x="9589995" y="4931813"/>
            <a:ext cx="810853" cy="750414"/>
          </a:xfrm>
          <a:prstGeom prst="straightConnector1">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F15A3994-6B49-4473-BF58-FE852A122DFA}"/>
              </a:ext>
            </a:extLst>
          </p:cNvPr>
          <p:cNvCxnSpPr>
            <a:cxnSpLocks/>
            <a:endCxn id="138" idx="0"/>
          </p:cNvCxnSpPr>
          <p:nvPr/>
        </p:nvCxnSpPr>
        <p:spPr>
          <a:xfrm>
            <a:off x="7607495" y="4930514"/>
            <a:ext cx="1160946" cy="751713"/>
          </a:xfrm>
          <a:prstGeom prst="straightConnector1">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F15A3994-6B49-4473-BF58-FE852A122DFA}"/>
              </a:ext>
            </a:extLst>
          </p:cNvPr>
          <p:cNvCxnSpPr>
            <a:cxnSpLocks/>
          </p:cNvCxnSpPr>
          <p:nvPr/>
        </p:nvCxnSpPr>
        <p:spPr>
          <a:xfrm flipH="1">
            <a:off x="2946400" y="4934765"/>
            <a:ext cx="838634" cy="704124"/>
          </a:xfrm>
          <a:prstGeom prst="straightConnector1">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F15A3994-6B49-4473-BF58-FE852A122DFA}"/>
              </a:ext>
            </a:extLst>
          </p:cNvPr>
          <p:cNvCxnSpPr>
            <a:cxnSpLocks/>
            <a:endCxn id="143" idx="0"/>
          </p:cNvCxnSpPr>
          <p:nvPr/>
        </p:nvCxnSpPr>
        <p:spPr>
          <a:xfrm>
            <a:off x="3799582" y="4948653"/>
            <a:ext cx="21346" cy="773809"/>
          </a:xfrm>
          <a:prstGeom prst="straightConnector1">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3" name="肘形连接符 83">
            <a:extLst>
              <a:ext uri="{FF2B5EF4-FFF2-40B4-BE49-F238E27FC236}">
                <a16:creationId xmlns:a16="http://schemas.microsoft.com/office/drawing/2014/main" id="{4DFE62DB-D262-4091-AD1C-FFDC19249712}"/>
              </a:ext>
            </a:extLst>
          </p:cNvPr>
          <p:cNvCxnSpPr>
            <a:cxnSpLocks/>
            <a:stCxn id="126" idx="1"/>
          </p:cNvCxnSpPr>
          <p:nvPr/>
        </p:nvCxnSpPr>
        <p:spPr>
          <a:xfrm rot="10800000" flipV="1">
            <a:off x="919914" y="2562321"/>
            <a:ext cx="1686865" cy="403055"/>
          </a:xfrm>
          <a:prstGeom prst="bentConnector3">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4" name="肘形连接符 83">
            <a:extLst>
              <a:ext uri="{FF2B5EF4-FFF2-40B4-BE49-F238E27FC236}">
                <a16:creationId xmlns:a16="http://schemas.microsoft.com/office/drawing/2014/main" id="{4DFE62DB-D262-4091-AD1C-FFDC19249712}"/>
              </a:ext>
            </a:extLst>
          </p:cNvPr>
          <p:cNvCxnSpPr>
            <a:cxnSpLocks/>
          </p:cNvCxnSpPr>
          <p:nvPr/>
        </p:nvCxnSpPr>
        <p:spPr>
          <a:xfrm rot="10800000" flipV="1">
            <a:off x="919913" y="1754482"/>
            <a:ext cx="3728032" cy="161636"/>
          </a:xfrm>
          <a:prstGeom prst="bentConnector3">
            <a:avLst>
              <a:gd name="adj1" fmla="val 36"/>
            </a:avLst>
          </a:prstGeom>
          <a:ln w="12700">
            <a:solidFill>
              <a:srgbClr val="8DBFDB"/>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2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19" descr="\\Bchief-sever180\共享\华为\2016\6月\D-201606417-金融营销材料设计-刘泉\文件\link\组 26.png"/>
          <p:cNvPicPr>
            <a:picLocks noChangeAspect="1" noChangeArrowheads="1"/>
          </p:cNvPicPr>
          <p:nvPr/>
        </p:nvPicPr>
        <p:blipFill>
          <a:blip r:embed="rId3" cstate="print">
            <a:duotone>
              <a:srgbClr val="ED7D31">
                <a:shade val="45000"/>
                <a:satMod val="135000"/>
              </a:srgbClr>
              <a:prstClr val="white"/>
            </a:duotone>
          </a:blip>
          <a:srcRect/>
          <a:stretch>
            <a:fillRect/>
          </a:stretch>
        </p:blipFill>
        <p:spPr bwMode="auto">
          <a:xfrm rot="10800000">
            <a:off x="2090868" y="1253935"/>
            <a:ext cx="7256272" cy="365628"/>
          </a:xfrm>
          <a:prstGeom prst="rect">
            <a:avLst/>
          </a:prstGeom>
          <a:noFill/>
        </p:spPr>
      </p:pic>
      <p:sp>
        <p:nvSpPr>
          <p:cNvPr id="85" name="Subtitle 1">
            <a:extLst>
              <a:ext uri="{FF2B5EF4-FFF2-40B4-BE49-F238E27FC236}">
                <a16:creationId xmlns:a16="http://schemas.microsoft.com/office/drawing/2014/main" id="{C6ADB1D9-336D-594D-9418-4BC486843D21}"/>
              </a:ext>
            </a:extLst>
          </p:cNvPr>
          <p:cNvSpPr txBox="1">
            <a:spLocks/>
          </p:cNvSpPr>
          <p:nvPr/>
        </p:nvSpPr>
        <p:spPr>
          <a:xfrm>
            <a:off x="727073" y="214240"/>
            <a:ext cx="10387141" cy="483787"/>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lnSpc>
                <a:spcPts val="3430"/>
              </a:lnSpc>
              <a:spcBef>
                <a:spcPts val="0"/>
              </a:spcBef>
              <a:buFont typeface="Arial" panose="020B0604020202020204" pitchFamily="34" charset="0"/>
              <a:buNone/>
            </a:pPr>
            <a:r>
              <a:rPr lang="zh-CN" altLang="en-US" sz="3200" b="1" dirty="0">
                <a:solidFill>
                  <a:srgbClr val="990000"/>
                </a:solidFill>
                <a:latin typeface="Microsoft YaHei" panose="020B0503020204020204" pitchFamily="34" charset="-122"/>
              </a:rPr>
              <a:t>基于昇腾</a:t>
            </a:r>
            <a:r>
              <a:rPr lang="en-US" altLang="zh-CN" sz="3200" b="1" dirty="0">
                <a:solidFill>
                  <a:srgbClr val="990000"/>
                </a:solidFill>
                <a:latin typeface="Microsoft YaHei" panose="020B0503020204020204" pitchFamily="34" charset="-122"/>
              </a:rPr>
              <a:t>AI</a:t>
            </a:r>
            <a:r>
              <a:rPr lang="zh-CN" altLang="en-US" sz="3200" b="1" dirty="0">
                <a:solidFill>
                  <a:srgbClr val="990000"/>
                </a:solidFill>
                <a:latin typeface="Microsoft YaHei" panose="020B0503020204020204" pitchFamily="34" charset="-122"/>
              </a:rPr>
              <a:t>处理器的产品形态</a:t>
            </a:r>
            <a:endParaRPr lang="en-US" sz="3200" b="1" dirty="0">
              <a:solidFill>
                <a:srgbClr val="990000"/>
              </a:solidFill>
              <a:latin typeface="Microsoft YaHei" panose="020B0503020204020204" pitchFamily="34" charset="-122"/>
            </a:endParaRPr>
          </a:p>
        </p:txBody>
      </p:sp>
      <p:grpSp>
        <p:nvGrpSpPr>
          <p:cNvPr id="7" name="组合 6"/>
          <p:cNvGrpSpPr/>
          <p:nvPr/>
        </p:nvGrpSpPr>
        <p:grpSpPr>
          <a:xfrm>
            <a:off x="316625" y="1343569"/>
            <a:ext cx="10774706" cy="2558035"/>
            <a:chOff x="799227" y="778265"/>
            <a:chExt cx="10774706" cy="2558035"/>
          </a:xfrm>
        </p:grpSpPr>
        <p:sp>
          <p:nvSpPr>
            <p:cNvPr id="21" name="矩形 20"/>
            <p:cNvSpPr/>
            <p:nvPr/>
          </p:nvSpPr>
          <p:spPr>
            <a:xfrm>
              <a:off x="2034384" y="1900950"/>
              <a:ext cx="9470729" cy="367470"/>
            </a:xfrm>
            <a:prstGeom prst="rect">
              <a:avLst/>
            </a:prstGeom>
            <a:solidFill>
              <a:srgbClr val="4E6C8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zh-CN" altLang="en-US" sz="1400">
                <a:solidFill>
                  <a:prstClr val="white"/>
                </a:solidFill>
                <a:latin typeface="Arial" panose="020B0604020202020204" pitchFamily="34" charset="0"/>
                <a:cs typeface="Arial" panose="020B0604020202020204" pitchFamily="34" charset="0"/>
              </a:endParaRPr>
            </a:p>
          </p:txBody>
        </p:sp>
        <p:sp>
          <p:nvSpPr>
            <p:cNvPr id="22" name="文本框 67"/>
            <p:cNvSpPr txBox="1"/>
            <p:nvPr/>
          </p:nvSpPr>
          <p:spPr>
            <a:xfrm>
              <a:off x="9318392" y="1975182"/>
              <a:ext cx="1799788" cy="215444"/>
            </a:xfrm>
            <a:prstGeom prst="rect">
              <a:avLst/>
            </a:prstGeom>
            <a:noFill/>
          </p:spPr>
          <p:txBody>
            <a:bodyPr wrap="none" lIns="0" tIns="0" rIns="0" bIns="0" rtlCol="0" anchor="ctr">
              <a:spAutoFit/>
            </a:bodyPr>
            <a:lstStyle/>
            <a:p>
              <a:pPr algn="ctr"/>
              <a:r>
                <a:rPr lang="en-US" altLang="zh-CN" sz="1400" b="1">
                  <a:solidFill>
                    <a:prstClr val="white"/>
                  </a:solidFill>
                  <a:latin typeface="微软雅黑" panose="020B0503020204020204" pitchFamily="34" charset="-122"/>
                </a:rPr>
                <a:t>Atlas  500(</a:t>
              </a:r>
              <a:r>
                <a:rPr lang="zh-CN" altLang="en-US" sz="1400" b="1">
                  <a:solidFill>
                    <a:prstClr val="white"/>
                  </a:solidFill>
                  <a:latin typeface="微软雅黑" panose="020B0503020204020204" pitchFamily="34" charset="-122"/>
                </a:rPr>
                <a:t>智能小站</a:t>
              </a:r>
              <a:r>
                <a:rPr lang="en-US" altLang="zh-CN" sz="1400" b="1">
                  <a:solidFill>
                    <a:prstClr val="white"/>
                  </a:solidFill>
                  <a:latin typeface="微软雅黑" panose="020B0503020204020204" pitchFamily="34" charset="-122"/>
                </a:rPr>
                <a:t>) </a:t>
              </a:r>
              <a:endParaRPr lang="zh-CN" altLang="en-US" sz="1400" b="1" dirty="0">
                <a:solidFill>
                  <a:prstClr val="white"/>
                </a:solidFill>
                <a:latin typeface="微软雅黑" panose="020B0503020204020204" pitchFamily="34" charset="-122"/>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8740" y="1174259"/>
              <a:ext cx="997877" cy="538900"/>
            </a:xfrm>
            <a:prstGeom prst="rect">
              <a:avLst/>
            </a:prstGeom>
          </p:spPr>
        </p:pic>
        <p:sp>
          <p:nvSpPr>
            <p:cNvPr id="24" name="文本框 65"/>
            <p:cNvSpPr txBox="1"/>
            <p:nvPr/>
          </p:nvSpPr>
          <p:spPr>
            <a:xfrm>
              <a:off x="6953221" y="1975182"/>
              <a:ext cx="1916807" cy="215444"/>
            </a:xfrm>
            <a:prstGeom prst="rect">
              <a:avLst/>
            </a:prstGeom>
            <a:noFill/>
          </p:spPr>
          <p:txBody>
            <a:bodyPr wrap="none" lIns="0" tIns="0" rIns="0" bIns="0" rtlCol="0" anchor="ctr">
              <a:spAutoFit/>
            </a:bodyPr>
            <a:lstStyle/>
            <a:p>
              <a:pPr algn="ctr"/>
              <a:r>
                <a:rPr lang="en-US" altLang="zh-CN" sz="1400" b="1">
                  <a:solidFill>
                    <a:prstClr val="white"/>
                  </a:solidFill>
                  <a:latin typeface="微软雅黑" panose="020B0503020204020204" pitchFamily="34" charset="-122"/>
                </a:rPr>
                <a:t>Atlas 300(PCIE</a:t>
              </a:r>
              <a:r>
                <a:rPr lang="zh-CN" altLang="en-US" sz="1400" b="1">
                  <a:solidFill>
                    <a:prstClr val="white"/>
                  </a:solidFill>
                  <a:latin typeface="微软雅黑" panose="020B0503020204020204" pitchFamily="34" charset="-122"/>
                </a:rPr>
                <a:t>加速卡</a:t>
              </a:r>
              <a:r>
                <a:rPr lang="en-US" altLang="zh-CN" sz="1400" b="1">
                  <a:solidFill>
                    <a:prstClr val="white"/>
                  </a:solidFill>
                  <a:latin typeface="微软雅黑" panose="020B0503020204020204" pitchFamily="34" charset="-122"/>
                </a:rPr>
                <a:t>)</a:t>
              </a:r>
              <a:endParaRPr lang="zh-CN" altLang="en-US" sz="1400" b="1" dirty="0">
                <a:solidFill>
                  <a:prstClr val="white"/>
                </a:solidFill>
                <a:latin typeface="微软雅黑" panose="020B0503020204020204" pitchFamily="34" charset="-122"/>
              </a:endParaRPr>
            </a:p>
          </p:txBody>
        </p:sp>
        <p:sp>
          <p:nvSpPr>
            <p:cNvPr id="25" name="文本框 65"/>
            <p:cNvSpPr txBox="1"/>
            <p:nvPr/>
          </p:nvSpPr>
          <p:spPr>
            <a:xfrm>
              <a:off x="2379898" y="1975182"/>
              <a:ext cx="1751835" cy="215444"/>
            </a:xfrm>
            <a:prstGeom prst="rect">
              <a:avLst/>
            </a:prstGeom>
            <a:noFill/>
          </p:spPr>
          <p:txBody>
            <a:bodyPr wrap="square" lIns="0" tIns="0" rIns="0" bIns="0" rtlCol="0" anchor="ctr">
              <a:spAutoFit/>
            </a:bodyPr>
            <a:lstStyle/>
            <a:p>
              <a:pPr algn="ctr"/>
              <a:r>
                <a:rPr lang="en-US" altLang="zh-CN" sz="1400" b="1">
                  <a:solidFill>
                    <a:prstClr val="white"/>
                  </a:solidFill>
                  <a:latin typeface="微软雅黑" panose="020B0503020204020204" pitchFamily="34" charset="-122"/>
                </a:rPr>
                <a:t>Atlas 200(</a:t>
              </a:r>
              <a:r>
                <a:rPr lang="zh-CN" altLang="en-US" sz="1400" b="1">
                  <a:solidFill>
                    <a:prstClr val="white"/>
                  </a:solidFill>
                  <a:latin typeface="微软雅黑" panose="020B0503020204020204" pitchFamily="34" charset="-122"/>
                </a:rPr>
                <a:t>加速模块</a:t>
              </a:r>
              <a:r>
                <a:rPr lang="en-US" altLang="zh-CN" sz="1400" b="1">
                  <a:solidFill>
                    <a:prstClr val="white"/>
                  </a:solidFill>
                  <a:latin typeface="微软雅黑" panose="020B0503020204020204" pitchFamily="34" charset="-122"/>
                </a:rPr>
                <a:t>)</a:t>
              </a:r>
              <a:endParaRPr lang="zh-CN" altLang="en-US" sz="1400" b="1" dirty="0">
                <a:solidFill>
                  <a:prstClr val="white"/>
                </a:solidFill>
                <a:latin typeface="微软雅黑" panose="020B0503020204020204" pitchFamily="34" charset="-122"/>
              </a:endParaRPr>
            </a:p>
          </p:txBody>
        </p:sp>
        <p:sp>
          <p:nvSpPr>
            <p:cNvPr id="26" name="Freeform 6"/>
            <p:cNvSpPr>
              <a:spLocks/>
            </p:cNvSpPr>
            <p:nvPr/>
          </p:nvSpPr>
          <p:spPr bwMode="auto">
            <a:xfrm>
              <a:off x="2034385" y="1555777"/>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chemeClr val="bg1">
                    <a:alpha val="0"/>
                  </a:schemeClr>
                </a:gs>
              </a:gsLst>
              <a:lin ang="16200000" scaled="0"/>
            </a:gradFill>
            <a:ln>
              <a:noFill/>
            </a:ln>
          </p:spPr>
          <p:txBody>
            <a:bodyPr vert="horz" wrap="square" lIns="91416" tIns="45708" rIns="91416" bIns="45708" numCol="1" anchor="t" anchorCtr="0" compatLnSpc="1">
              <a:prstTxWarp prst="textNoShape">
                <a:avLst/>
              </a:prstTxWarp>
            </a:bodyPr>
            <a:lstStyle/>
            <a:p>
              <a:endParaRPr lang="zh-CN" altLang="en-US" sz="1799">
                <a:solidFill>
                  <a:prstClr val="black"/>
                </a:solidFill>
                <a:latin typeface="Arial" panose="020B0604020202020204" pitchFamily="34" charset="0"/>
                <a:cs typeface="Arial" panose="020B0604020202020204" pitchFamily="34" charset="0"/>
              </a:endParaRPr>
            </a:p>
          </p:txBody>
        </p:sp>
        <p:sp>
          <p:nvSpPr>
            <p:cNvPr id="27" name="文本框 65"/>
            <p:cNvSpPr txBox="1"/>
            <p:nvPr/>
          </p:nvSpPr>
          <p:spPr>
            <a:xfrm>
              <a:off x="4476224" y="1975182"/>
              <a:ext cx="2125216" cy="215444"/>
            </a:xfrm>
            <a:prstGeom prst="rect">
              <a:avLst/>
            </a:prstGeom>
            <a:noFill/>
          </p:spPr>
          <p:txBody>
            <a:bodyPr wrap="square" lIns="0" tIns="0" rIns="0" bIns="0" rtlCol="0" anchor="ctr">
              <a:spAutoFit/>
            </a:bodyPr>
            <a:lstStyle/>
            <a:p>
              <a:pPr algn="ctr"/>
              <a:r>
                <a:rPr lang="en-US" altLang="zh-CN" sz="1400" b="1">
                  <a:solidFill>
                    <a:prstClr val="white"/>
                  </a:solidFill>
                  <a:latin typeface="微软雅黑" panose="020B0503020204020204" pitchFamily="34" charset="-122"/>
                </a:rPr>
                <a:t>Atlas 200DK(</a:t>
              </a:r>
              <a:r>
                <a:rPr lang="zh-CN" altLang="en-US" sz="1400" b="1">
                  <a:solidFill>
                    <a:prstClr val="white"/>
                  </a:solidFill>
                  <a:latin typeface="微软雅黑" panose="020B0503020204020204" pitchFamily="34" charset="-122"/>
                </a:rPr>
                <a:t>开发者套件</a:t>
              </a:r>
              <a:r>
                <a:rPr lang="en-US" altLang="zh-CN" sz="1400" b="1">
                  <a:solidFill>
                    <a:prstClr val="white"/>
                  </a:solidFill>
                  <a:latin typeface="微软雅黑" panose="020B0503020204020204" pitchFamily="34" charset="-122"/>
                </a:rPr>
                <a:t>)</a:t>
              </a:r>
              <a:endParaRPr lang="zh-CN" altLang="en-US" sz="1400" b="1" dirty="0">
                <a:solidFill>
                  <a:prstClr val="white"/>
                </a:solidFill>
                <a:latin typeface="微软雅黑" panose="020B0503020204020204" pitchFamily="34" charset="-122"/>
              </a:endParaRPr>
            </a:p>
          </p:txBody>
        </p:sp>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3284" y="1066542"/>
              <a:ext cx="1341039" cy="754334"/>
            </a:xfrm>
            <a:prstGeom prst="rect">
              <a:avLst/>
            </a:prstGeom>
          </p:spPr>
        </p:pic>
        <p:pic>
          <p:nvPicPr>
            <p:cNvPr id="29" name="图片 28"/>
            <p:cNvPicPr>
              <a:picLocks noChangeAspect="1"/>
            </p:cNvPicPr>
            <p:nvPr/>
          </p:nvPicPr>
          <p:blipFill>
            <a:blip r:embed="rId6" cstate="print">
              <a:clrChange>
                <a:clrFrom>
                  <a:srgbClr val="EFF4FA"/>
                </a:clrFrom>
                <a:clrTo>
                  <a:srgbClr val="EFF4FA">
                    <a:alpha val="0"/>
                  </a:srgbClr>
                </a:clrTo>
              </a:clrChange>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7219480" y="1141119"/>
              <a:ext cx="1303299" cy="605183"/>
            </a:xfrm>
            <a:prstGeom prst="rect">
              <a:avLst/>
            </a:prstGeom>
          </p:spPr>
        </p:pic>
        <p:sp>
          <p:nvSpPr>
            <p:cNvPr id="30" name="矩形 29"/>
            <p:cNvSpPr/>
            <p:nvPr/>
          </p:nvSpPr>
          <p:spPr>
            <a:xfrm>
              <a:off x="799227" y="1615157"/>
              <a:ext cx="1228221" cy="338554"/>
            </a:xfrm>
            <a:prstGeom prst="rect">
              <a:avLst/>
            </a:prstGeom>
          </p:spPr>
          <p:txBody>
            <a:bodyPr wrap="none">
              <a:spAutoFit/>
            </a:bodyPr>
            <a:lstStyle/>
            <a:p>
              <a:pPr algn="ctr"/>
              <a:r>
                <a:rPr lang="en-US" altLang="zh-CN" sz="1600" b="1" dirty="0">
                  <a:solidFill>
                    <a:srgbClr val="666666">
                      <a:lumMod val="50000"/>
                    </a:srgbClr>
                  </a:solidFill>
                  <a:latin typeface="微软雅黑" panose="020B0503020204020204" pitchFamily="34" charset="-122"/>
                </a:rPr>
                <a:t>AI</a:t>
              </a:r>
              <a:r>
                <a:rPr lang="zh-CN" altLang="en-US" sz="1600" b="1" dirty="0">
                  <a:solidFill>
                    <a:srgbClr val="666666">
                      <a:lumMod val="50000"/>
                    </a:srgbClr>
                  </a:solidFill>
                  <a:latin typeface="微软雅黑" panose="020B0503020204020204" pitchFamily="34" charset="-122"/>
                </a:rPr>
                <a:t>基础设施</a:t>
              </a:r>
              <a:endParaRPr lang="en-US" altLang="zh-CN" sz="1600" b="1" dirty="0">
                <a:solidFill>
                  <a:srgbClr val="666666">
                    <a:lumMod val="50000"/>
                  </a:srgbClr>
                </a:solidFill>
                <a:latin typeface="微软雅黑" panose="020B0503020204020204" pitchFamily="34" charset="-122"/>
              </a:endParaRPr>
            </a:p>
          </p:txBody>
        </p:sp>
        <p:pic>
          <p:nvPicPr>
            <p:cNvPr id="31" name="图片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8765" y="778265"/>
              <a:ext cx="1303133" cy="1011012"/>
            </a:xfrm>
            <a:prstGeom prst="rect">
              <a:avLst/>
            </a:prstGeom>
          </p:spPr>
        </p:pic>
        <p:sp>
          <p:nvSpPr>
            <p:cNvPr id="45" name="2091127544"/>
            <p:cNvSpPr txBox="1"/>
            <p:nvPr/>
          </p:nvSpPr>
          <p:spPr>
            <a:xfrm>
              <a:off x="2059371" y="2301644"/>
              <a:ext cx="2359077" cy="877159"/>
            </a:xfrm>
            <a:prstGeom prst="rect">
              <a:avLst/>
            </a:prstGeom>
            <a:noFill/>
          </p:spPr>
          <p:txBody>
            <a:bodyPr wrap="square" lIns="68576" tIns="34288" rIns="68576" bIns="34288" rtlCol="0">
              <a:spAutoFit/>
            </a:bodyPr>
            <a:lstStyle/>
            <a:p>
              <a:pPr marL="136913" indent="-136913">
                <a:buSzPct val="60000"/>
                <a:buFont typeface="Wingdings" pitchFamily="2" charset="2"/>
                <a:buChar char="l"/>
                <a:defRPr/>
              </a:pPr>
              <a:r>
                <a:rPr lang="en-US" altLang="zh-CN" sz="1050" dirty="0">
                  <a:solidFill>
                    <a:srgbClr val="1D1D1A"/>
                  </a:solidFill>
                  <a:latin typeface="微软雅黑" panose="020B0503020204020204" pitchFamily="34" charset="-122"/>
                  <a:sym typeface="+mn-lt"/>
                </a:rPr>
                <a:t>16TOPS INT8</a:t>
              </a:r>
              <a:r>
                <a:rPr lang="zh-CN" altLang="en-US" sz="1050" dirty="0">
                  <a:solidFill>
                    <a:srgbClr val="1D1D1A"/>
                  </a:solidFill>
                  <a:latin typeface="微软雅黑" panose="020B0503020204020204" pitchFamily="34" charset="-122"/>
                  <a:sym typeface="+mn-lt"/>
                </a:rPr>
                <a:t> </a:t>
              </a:r>
              <a:r>
                <a:rPr lang="en-US" altLang="zh-CN" sz="1050" dirty="0">
                  <a:solidFill>
                    <a:srgbClr val="1D1D1A"/>
                  </a:solidFill>
                  <a:latin typeface="微软雅黑" panose="020B0503020204020204" pitchFamily="34" charset="-122"/>
                  <a:sym typeface="+mn-lt"/>
                </a:rPr>
                <a:t>@ 9.5W</a:t>
              </a:r>
            </a:p>
            <a:p>
              <a:pPr marL="136913" indent="-136913">
                <a:buSzPct val="60000"/>
                <a:buFont typeface="Wingdings" pitchFamily="2" charset="2"/>
                <a:buChar char="l"/>
                <a:defRPr/>
              </a:pPr>
              <a:r>
                <a:rPr lang="en-US" altLang="zh-CN" sz="1050" dirty="0">
                  <a:solidFill>
                    <a:srgbClr val="1D1D1A"/>
                  </a:solidFill>
                  <a:latin typeface="微软雅黑" panose="020B0503020204020204" pitchFamily="34" charset="-122"/>
                  <a:sym typeface="+mn-lt"/>
                </a:rPr>
                <a:t>16</a:t>
              </a:r>
              <a:r>
                <a:rPr lang="zh-CN" altLang="en-US" sz="1050" dirty="0">
                  <a:solidFill>
                    <a:srgbClr val="1D1D1A"/>
                  </a:solidFill>
                  <a:latin typeface="微软雅黑" panose="020B0503020204020204" pitchFamily="34" charset="-122"/>
                  <a:sym typeface="+mn-lt"/>
                </a:rPr>
                <a:t>路高清视频</a:t>
              </a:r>
              <a:r>
                <a:rPr lang="zh-CN" altLang="en-US" sz="1050">
                  <a:solidFill>
                    <a:srgbClr val="1D1D1A"/>
                  </a:solidFill>
                  <a:latin typeface="微软雅黑" panose="020B0503020204020204" pitchFamily="34" charset="-122"/>
                  <a:sym typeface="+mn-lt"/>
                </a:rPr>
                <a:t>实时分析</a:t>
              </a:r>
              <a:endParaRPr lang="en-US" altLang="zh-CN" sz="1050" dirty="0">
                <a:solidFill>
                  <a:srgbClr val="1D1D1A"/>
                </a:solidFill>
                <a:latin typeface="微软雅黑" panose="020B0503020204020204" pitchFamily="34" charset="-122"/>
                <a:sym typeface="+mn-lt"/>
              </a:endParaRPr>
            </a:p>
            <a:p>
              <a:pPr marL="136913" indent="-136913">
                <a:buSzPct val="60000"/>
                <a:buFont typeface="Wingdings" pitchFamily="2" charset="2"/>
                <a:buChar char="l"/>
                <a:defRPr/>
              </a:pPr>
              <a:r>
                <a:rPr lang="en-US" altLang="zh-CN" sz="1050" dirty="0">
                  <a:solidFill>
                    <a:srgbClr val="1D1D1A"/>
                  </a:solidFill>
                  <a:latin typeface="微软雅黑" panose="020B0503020204020204" pitchFamily="34" charset="-122"/>
                  <a:sym typeface="+mn-lt"/>
                </a:rPr>
                <a:t>4GB/8GB</a:t>
              </a:r>
              <a:r>
                <a:rPr lang="zh-CN" altLang="en-US" sz="1050" dirty="0">
                  <a:solidFill>
                    <a:srgbClr val="1D1D1A"/>
                  </a:solidFill>
                  <a:latin typeface="微软雅黑" panose="020B0503020204020204" pitchFamily="34" charset="-122"/>
                  <a:sym typeface="+mn-lt"/>
                </a:rPr>
                <a:t>内存  </a:t>
              </a:r>
              <a:r>
                <a:rPr lang="en-US" altLang="zh-CN" sz="1050" dirty="0">
                  <a:solidFill>
                    <a:srgbClr val="1D1D1A"/>
                  </a:solidFill>
                  <a:latin typeface="微软雅黑" panose="020B0503020204020204" pitchFamily="34" charset="-122"/>
                  <a:sym typeface="+mn-lt"/>
                </a:rPr>
                <a:t>|  </a:t>
              </a:r>
              <a:r>
                <a:rPr lang="en-US" altLang="zh-CN" sz="1050" dirty="0" err="1">
                  <a:solidFill>
                    <a:srgbClr val="1D1D1A"/>
                  </a:solidFill>
                  <a:latin typeface="微软雅黑" panose="020B0503020204020204" pitchFamily="34" charset="-122"/>
                  <a:sym typeface="+mn-lt"/>
                </a:rPr>
                <a:t>PCIe</a:t>
              </a:r>
              <a:r>
                <a:rPr lang="en-US" altLang="zh-CN" sz="1050" dirty="0">
                  <a:solidFill>
                    <a:srgbClr val="1D1D1A"/>
                  </a:solidFill>
                  <a:latin typeface="微软雅黑" panose="020B0503020204020204" pitchFamily="34" charset="-122"/>
                  <a:sym typeface="+mn-lt"/>
                </a:rPr>
                <a:t> 3.0 x 4</a:t>
              </a:r>
              <a:r>
                <a:rPr lang="zh-CN" altLang="en-US" sz="1050" dirty="0">
                  <a:solidFill>
                    <a:srgbClr val="1D1D1A"/>
                  </a:solidFill>
                  <a:latin typeface="微软雅黑" panose="020B0503020204020204" pitchFamily="34" charset="-122"/>
                  <a:sym typeface="+mn-lt"/>
                </a:rPr>
                <a:t>接口</a:t>
              </a:r>
              <a:endParaRPr lang="en-US" altLang="zh-CN" sz="1050" dirty="0">
                <a:solidFill>
                  <a:srgbClr val="1D1D1A"/>
                </a:solidFill>
                <a:latin typeface="微软雅黑" panose="020B0503020204020204" pitchFamily="34" charset="-122"/>
                <a:sym typeface="+mn-lt"/>
              </a:endParaRPr>
            </a:p>
            <a:p>
              <a:pPr marL="136913" indent="-136913">
                <a:buSzPct val="60000"/>
                <a:buFont typeface="Wingdings" pitchFamily="2" charset="2"/>
                <a:buChar char="l"/>
                <a:defRPr/>
              </a:pPr>
              <a:r>
                <a:rPr lang="zh-CN" altLang="en-US" sz="1050" dirty="0">
                  <a:solidFill>
                    <a:srgbClr val="1D1D1A"/>
                  </a:solidFill>
                  <a:latin typeface="微软雅黑" panose="020B0503020204020204" pitchFamily="34" charset="-122"/>
                  <a:sym typeface="+mn-lt"/>
                </a:rPr>
                <a:t>工作温度：</a:t>
              </a:r>
              <a:r>
                <a:rPr lang="en-US" altLang="zh-CN" sz="1050" dirty="0">
                  <a:solidFill>
                    <a:srgbClr val="1D1D1A"/>
                  </a:solidFill>
                  <a:latin typeface="微软雅黑" panose="020B0503020204020204" pitchFamily="34" charset="-122"/>
                  <a:sym typeface="+mn-lt"/>
                </a:rPr>
                <a:t>-25</a:t>
              </a:r>
              <a:r>
                <a:rPr lang="en-US" altLang="zh-CN" sz="1050" dirty="0">
                  <a:solidFill>
                    <a:prstClr val="black"/>
                  </a:solidFill>
                  <a:latin typeface="微软雅黑" panose="020B0503020204020204" pitchFamily="34" charset="-122"/>
                  <a:sym typeface="+mn-lt"/>
                </a:rPr>
                <a:t>℃</a:t>
              </a:r>
              <a:r>
                <a:rPr lang="zh-CN" altLang="en-US" sz="1050" dirty="0">
                  <a:solidFill>
                    <a:srgbClr val="1D1D1A"/>
                  </a:solidFill>
                  <a:latin typeface="微软雅黑" panose="020B0503020204020204" pitchFamily="34" charset="-122"/>
                  <a:sym typeface="+mn-lt"/>
                </a:rPr>
                <a:t>～</a:t>
              </a:r>
              <a:r>
                <a:rPr lang="en-US" altLang="zh-CN" sz="1050" dirty="0">
                  <a:solidFill>
                    <a:srgbClr val="1D1D1A"/>
                  </a:solidFill>
                  <a:latin typeface="微软雅黑" panose="020B0503020204020204" pitchFamily="34" charset="-122"/>
                  <a:sym typeface="+mn-lt"/>
                </a:rPr>
                <a:t>+80℃</a:t>
              </a:r>
            </a:p>
            <a:p>
              <a:pPr marL="136913" indent="-136913">
                <a:buSzPct val="60000"/>
                <a:buFont typeface="Wingdings" pitchFamily="2" charset="2"/>
                <a:buChar char="l"/>
                <a:defRPr/>
              </a:pPr>
              <a:r>
                <a:rPr lang="zh-CN" altLang="en-US" sz="1050" dirty="0">
                  <a:solidFill>
                    <a:srgbClr val="1D1D1A"/>
                  </a:solidFill>
                  <a:latin typeface="微软雅黑" panose="020B0503020204020204" pitchFamily="34" charset="-122"/>
                  <a:sym typeface="+mn-lt"/>
                </a:rPr>
                <a:t>尺寸：</a:t>
              </a:r>
              <a:r>
                <a:rPr lang="en-US" altLang="zh-CN" sz="1050" dirty="0">
                  <a:solidFill>
                    <a:srgbClr val="1D1D1A"/>
                  </a:solidFill>
                  <a:latin typeface="微软雅黑" panose="020B0503020204020204" pitchFamily="34" charset="-122"/>
                  <a:sym typeface="+mn-lt"/>
                </a:rPr>
                <a:t>52 x 38 x 10.2 mm</a:t>
              </a:r>
            </a:p>
          </p:txBody>
        </p:sp>
        <p:sp>
          <p:nvSpPr>
            <p:cNvPr id="46" name="2091127544"/>
            <p:cNvSpPr txBox="1"/>
            <p:nvPr/>
          </p:nvSpPr>
          <p:spPr>
            <a:xfrm>
              <a:off x="4418448" y="2297558"/>
              <a:ext cx="2182992" cy="1038742"/>
            </a:xfrm>
            <a:prstGeom prst="rect">
              <a:avLst/>
            </a:prstGeom>
            <a:noFill/>
          </p:spPr>
          <p:txBody>
            <a:bodyPr wrap="square" lIns="68576" tIns="34288" rIns="68576" bIns="34288" rtlCol="0">
              <a:spAutoFit/>
            </a:bodyPr>
            <a:lstStyle/>
            <a:p>
              <a:pPr marL="136913" indent="-136913">
                <a:buSzPct val="60000"/>
                <a:buFont typeface="Wingdings" pitchFamily="2" charset="2"/>
                <a:buChar char="l"/>
                <a:defRPr/>
              </a:pPr>
              <a:r>
                <a:rPr lang="en-US" altLang="zh-CN" sz="1050" dirty="0">
                  <a:solidFill>
                    <a:srgbClr val="1D1D1A"/>
                  </a:solidFill>
                  <a:latin typeface="微软雅黑" panose="020B0503020204020204" pitchFamily="34" charset="-122"/>
                  <a:sym typeface="+mn-lt"/>
                </a:rPr>
                <a:t>16TOPS INT8</a:t>
              </a:r>
              <a:r>
                <a:rPr lang="zh-CN" altLang="en-US" sz="1050" dirty="0">
                  <a:solidFill>
                    <a:srgbClr val="1D1D1A"/>
                  </a:solidFill>
                  <a:latin typeface="微软雅黑" panose="020B0503020204020204" pitchFamily="34" charset="-122"/>
                  <a:sym typeface="+mn-lt"/>
                </a:rPr>
                <a:t> </a:t>
              </a:r>
              <a:r>
                <a:rPr lang="en-US" altLang="zh-CN" sz="1050" dirty="0">
                  <a:solidFill>
                    <a:srgbClr val="1D1D1A"/>
                  </a:solidFill>
                  <a:latin typeface="微软雅黑" panose="020B0503020204020204" pitchFamily="34" charset="-122"/>
                  <a:sym typeface="+mn-lt"/>
                </a:rPr>
                <a:t>@ 24W</a:t>
              </a:r>
            </a:p>
            <a:p>
              <a:pPr marL="136913" indent="-136913">
                <a:buSzPct val="60000"/>
                <a:buFont typeface="Wingdings" pitchFamily="2" charset="2"/>
                <a:buChar char="l"/>
                <a:defRPr/>
              </a:pPr>
              <a:r>
                <a:rPr lang="en-US" altLang="zh-CN" sz="1050" dirty="0">
                  <a:solidFill>
                    <a:srgbClr val="1D1D1A"/>
                  </a:solidFill>
                  <a:latin typeface="微软雅黑" panose="020B0503020204020204" pitchFamily="34" charset="-122"/>
                  <a:sym typeface="+mn-lt"/>
                </a:rPr>
                <a:t>1*USB type-C</a:t>
              </a:r>
              <a:r>
                <a:rPr lang="zh-CN" altLang="en-US" sz="1050" dirty="0">
                  <a:solidFill>
                    <a:srgbClr val="1D1D1A"/>
                  </a:solidFill>
                  <a:latin typeface="微软雅黑" panose="020B0503020204020204" pitchFamily="34" charset="-122"/>
                  <a:sym typeface="+mn-lt"/>
                </a:rPr>
                <a:t> </a:t>
              </a:r>
              <a:r>
                <a:rPr lang="en-US" altLang="zh-CN" sz="1050" dirty="0">
                  <a:solidFill>
                    <a:srgbClr val="1D1D1A"/>
                  </a:solidFill>
                  <a:latin typeface="微软雅黑" panose="020B0503020204020204" pitchFamily="34" charset="-122"/>
                  <a:sym typeface="+mn-lt"/>
                </a:rPr>
                <a:t>|</a:t>
              </a:r>
              <a:r>
                <a:rPr lang="zh-CN" altLang="en-US" sz="1050" dirty="0">
                  <a:solidFill>
                    <a:srgbClr val="1D1D1A"/>
                  </a:solidFill>
                  <a:latin typeface="微软雅黑" panose="020B0503020204020204" pitchFamily="34" charset="-122"/>
                  <a:sym typeface="+mn-lt"/>
                </a:rPr>
                <a:t> </a:t>
              </a:r>
              <a:r>
                <a:rPr lang="en-US" altLang="zh-CN" sz="1050" dirty="0">
                  <a:solidFill>
                    <a:srgbClr val="1D1D1A"/>
                  </a:solidFill>
                  <a:latin typeface="微软雅黑" panose="020B0503020204020204" pitchFamily="34" charset="-122"/>
                  <a:sym typeface="+mn-lt"/>
                </a:rPr>
                <a:t>2* CCM</a:t>
              </a:r>
              <a:r>
                <a:rPr lang="zh-CN" altLang="en-US" sz="1050" dirty="0">
                  <a:solidFill>
                    <a:srgbClr val="1D1D1A"/>
                  </a:solidFill>
                  <a:latin typeface="微软雅黑" panose="020B0503020204020204" pitchFamily="34" charset="-122"/>
                  <a:sym typeface="+mn-lt"/>
                </a:rPr>
                <a:t>接口 </a:t>
              </a:r>
              <a:r>
                <a:rPr lang="en-US" altLang="zh-CN" sz="1050" dirty="0">
                  <a:solidFill>
                    <a:srgbClr val="1D1D1A"/>
                  </a:solidFill>
                  <a:latin typeface="微软雅黑" panose="020B0503020204020204" pitchFamily="34" charset="-122"/>
                  <a:sym typeface="+mn-lt"/>
                </a:rPr>
                <a:t>|</a:t>
              </a:r>
              <a:r>
                <a:rPr lang="zh-CN" altLang="en-US" sz="1050" dirty="0">
                  <a:solidFill>
                    <a:srgbClr val="1D1D1A"/>
                  </a:solidFill>
                  <a:latin typeface="微软雅黑" panose="020B0503020204020204" pitchFamily="34" charset="-122"/>
                  <a:sym typeface="+mn-lt"/>
                </a:rPr>
                <a:t> </a:t>
              </a:r>
              <a:r>
                <a:rPr lang="en-US" altLang="zh-CN" sz="1050" dirty="0">
                  <a:solidFill>
                    <a:srgbClr val="1D1D1A"/>
                  </a:solidFill>
                  <a:latin typeface="微软雅黑" panose="020B0503020204020204" pitchFamily="34" charset="-122"/>
                  <a:sym typeface="+mn-lt"/>
                </a:rPr>
                <a:t>1*GE</a:t>
              </a:r>
              <a:r>
                <a:rPr lang="zh-CN" altLang="en-US" sz="1050" dirty="0">
                  <a:solidFill>
                    <a:srgbClr val="1D1D1A"/>
                  </a:solidFill>
                  <a:latin typeface="微软雅黑" panose="020B0503020204020204" pitchFamily="34" charset="-122"/>
                  <a:sym typeface="+mn-lt"/>
                </a:rPr>
                <a:t>网口 </a:t>
              </a:r>
              <a:r>
                <a:rPr lang="en-US" altLang="zh-CN" sz="1050" dirty="0">
                  <a:solidFill>
                    <a:srgbClr val="1D1D1A"/>
                  </a:solidFill>
                  <a:latin typeface="微软雅黑" panose="020B0503020204020204" pitchFamily="34" charset="-122"/>
                  <a:sym typeface="+mn-lt"/>
                </a:rPr>
                <a:t>|</a:t>
              </a:r>
              <a:r>
                <a:rPr lang="zh-CN" altLang="en-US" sz="1050" dirty="0">
                  <a:solidFill>
                    <a:srgbClr val="1D1D1A"/>
                  </a:solidFill>
                  <a:latin typeface="微软雅黑" panose="020B0503020204020204" pitchFamily="34" charset="-122"/>
                  <a:sym typeface="+mn-lt"/>
                </a:rPr>
                <a:t> </a:t>
              </a:r>
              <a:r>
                <a:rPr lang="en-US" altLang="zh-CN" sz="1050" dirty="0">
                  <a:solidFill>
                    <a:srgbClr val="1D1D1A"/>
                  </a:solidFill>
                  <a:latin typeface="微软雅黑" panose="020B0503020204020204" pitchFamily="34" charset="-122"/>
                  <a:sym typeface="+mn-lt"/>
                </a:rPr>
                <a:t>1* SD</a:t>
              </a:r>
              <a:r>
                <a:rPr lang="zh-CN" altLang="en-US" sz="1050" dirty="0">
                  <a:solidFill>
                    <a:srgbClr val="1D1D1A"/>
                  </a:solidFill>
                  <a:latin typeface="微软雅黑" panose="020B0503020204020204" pitchFamily="34" charset="-122"/>
                  <a:sym typeface="+mn-lt"/>
                </a:rPr>
                <a:t>卡插槽</a:t>
              </a:r>
            </a:p>
            <a:p>
              <a:pPr marL="136913" indent="-136913">
                <a:buSzPct val="60000"/>
                <a:buFont typeface="Wingdings" pitchFamily="2" charset="2"/>
                <a:buChar char="l"/>
                <a:defRPr/>
              </a:pPr>
              <a:r>
                <a:rPr lang="en-US" altLang="zh-CN" sz="1050" dirty="0">
                  <a:solidFill>
                    <a:srgbClr val="1D1D1A"/>
                  </a:solidFill>
                  <a:latin typeface="微软雅黑" panose="020B0503020204020204" pitchFamily="34" charset="-122"/>
                  <a:sym typeface="+mn-lt"/>
                </a:rPr>
                <a:t>8GB</a:t>
              </a:r>
              <a:r>
                <a:rPr lang="zh-CN" altLang="en-US" sz="1050" dirty="0">
                  <a:solidFill>
                    <a:srgbClr val="1D1D1A"/>
                  </a:solidFill>
                  <a:latin typeface="微软雅黑" panose="020B0503020204020204" pitchFamily="34" charset="-122"/>
                  <a:sym typeface="+mn-lt"/>
                </a:rPr>
                <a:t>内存</a:t>
              </a:r>
              <a:endParaRPr lang="en-US" altLang="zh-CN" sz="1050" dirty="0">
                <a:solidFill>
                  <a:srgbClr val="1D1D1A"/>
                </a:solidFill>
                <a:latin typeface="微软雅黑" panose="020B0503020204020204" pitchFamily="34" charset="-122"/>
                <a:sym typeface="+mn-lt"/>
              </a:endParaRPr>
            </a:p>
            <a:p>
              <a:pPr marL="136913" indent="-136913">
                <a:buSzPct val="60000"/>
                <a:buFont typeface="Wingdings" pitchFamily="2" charset="2"/>
                <a:buChar char="l"/>
                <a:defRPr/>
              </a:pPr>
              <a:r>
                <a:rPr lang="zh-CN" altLang="en-US" sz="1050" dirty="0">
                  <a:solidFill>
                    <a:srgbClr val="1D1D1A"/>
                  </a:solidFill>
                  <a:latin typeface="微软雅黑" panose="020B0503020204020204" pitchFamily="34" charset="-122"/>
                  <a:sym typeface="+mn-lt"/>
                </a:rPr>
                <a:t>工作温度：</a:t>
              </a:r>
              <a:r>
                <a:rPr lang="en-US" altLang="zh-CN" sz="1050" dirty="0">
                  <a:solidFill>
                    <a:srgbClr val="1D1D1A"/>
                  </a:solidFill>
                  <a:latin typeface="微软雅黑" panose="020B0503020204020204" pitchFamily="34" charset="-122"/>
                  <a:sym typeface="+mn-lt"/>
                </a:rPr>
                <a:t>0℃</a:t>
              </a:r>
              <a:r>
                <a:rPr lang="zh-CN" altLang="en-US" sz="1050" dirty="0">
                  <a:solidFill>
                    <a:srgbClr val="1D1D1A"/>
                  </a:solidFill>
                  <a:latin typeface="微软雅黑" panose="020B0503020204020204" pitchFamily="34" charset="-122"/>
                  <a:sym typeface="+mn-lt"/>
                </a:rPr>
                <a:t>～</a:t>
              </a:r>
              <a:r>
                <a:rPr lang="en-US" altLang="zh-CN" sz="1050" dirty="0">
                  <a:solidFill>
                    <a:srgbClr val="1D1D1A"/>
                  </a:solidFill>
                  <a:latin typeface="微软雅黑" panose="020B0503020204020204" pitchFamily="34" charset="-122"/>
                  <a:sym typeface="+mn-lt"/>
                </a:rPr>
                <a:t>45℃</a:t>
              </a:r>
            </a:p>
            <a:p>
              <a:pPr marL="136913" indent="-136913">
                <a:buSzPct val="60000"/>
                <a:buFont typeface="Wingdings" pitchFamily="2" charset="2"/>
                <a:buChar char="l"/>
                <a:defRPr/>
              </a:pPr>
              <a:r>
                <a:rPr lang="zh-CN" altLang="en-US" sz="1050" dirty="0">
                  <a:solidFill>
                    <a:srgbClr val="1D1D1A"/>
                  </a:solidFill>
                  <a:latin typeface="微软雅黑" panose="020B0503020204020204" pitchFamily="34" charset="-122"/>
                  <a:sym typeface="+mn-lt"/>
                </a:rPr>
                <a:t>尺寸：</a:t>
              </a:r>
              <a:r>
                <a:rPr lang="en-US" altLang="zh-CN" sz="1050" dirty="0">
                  <a:solidFill>
                    <a:srgbClr val="1D1D1A"/>
                  </a:solidFill>
                  <a:latin typeface="微软雅黑" panose="020B0503020204020204" pitchFamily="34" charset="-122"/>
                  <a:sym typeface="+mn-lt"/>
                </a:rPr>
                <a:t>125 × 80 × 24 mm</a:t>
              </a:r>
            </a:p>
          </p:txBody>
        </p:sp>
        <p:sp>
          <p:nvSpPr>
            <p:cNvPr id="47" name="2091127544"/>
            <p:cNvSpPr txBox="1"/>
            <p:nvPr/>
          </p:nvSpPr>
          <p:spPr>
            <a:xfrm>
              <a:off x="6953221" y="2297558"/>
              <a:ext cx="2507394" cy="715576"/>
            </a:xfrm>
            <a:prstGeom prst="rect">
              <a:avLst/>
            </a:prstGeom>
            <a:noFill/>
          </p:spPr>
          <p:txBody>
            <a:bodyPr wrap="square" lIns="68576" tIns="34288" rIns="68576" bIns="34288" rtlCol="0">
              <a:spAutoFit/>
            </a:bodyPr>
            <a:lstStyle/>
            <a:p>
              <a:pPr marL="136913" indent="-136913">
                <a:buSzPct val="60000"/>
                <a:buFont typeface="Wingdings" pitchFamily="2" charset="2"/>
                <a:buChar char="l"/>
                <a:defRPr/>
              </a:pPr>
              <a:r>
                <a:rPr lang="en-US" altLang="zh-CN" sz="1050" dirty="0">
                  <a:solidFill>
                    <a:srgbClr val="1D1D1A"/>
                  </a:solidFill>
                  <a:latin typeface="微软雅黑" panose="020B0503020204020204" pitchFamily="34" charset="-122"/>
                  <a:sym typeface="+mn-lt"/>
                </a:rPr>
                <a:t>64TOPS INT8</a:t>
              </a:r>
              <a:r>
                <a:rPr lang="zh-CN" altLang="en-US" sz="1050" dirty="0">
                  <a:solidFill>
                    <a:srgbClr val="1D1D1A"/>
                  </a:solidFill>
                  <a:latin typeface="微软雅黑" panose="020B0503020204020204" pitchFamily="34" charset="-122"/>
                  <a:sym typeface="+mn-lt"/>
                </a:rPr>
                <a:t> </a:t>
              </a:r>
              <a:r>
                <a:rPr lang="en-US" altLang="zh-CN" sz="1050" dirty="0">
                  <a:solidFill>
                    <a:srgbClr val="1D1D1A"/>
                  </a:solidFill>
                  <a:latin typeface="微软雅黑" panose="020B0503020204020204" pitchFamily="34" charset="-122"/>
                  <a:sym typeface="+mn-lt"/>
                </a:rPr>
                <a:t>@ 67W</a:t>
              </a:r>
            </a:p>
            <a:p>
              <a:pPr marL="136913" indent="-136913">
                <a:buSzPct val="60000"/>
                <a:buFont typeface="Wingdings" pitchFamily="2" charset="2"/>
                <a:buChar char="l"/>
                <a:defRPr/>
              </a:pPr>
              <a:r>
                <a:rPr lang="en-US" altLang="zh-CN" sz="1050" dirty="0">
                  <a:solidFill>
                    <a:srgbClr val="1D1D1A"/>
                  </a:solidFill>
                  <a:latin typeface="微软雅黑" panose="020B0503020204020204" pitchFamily="34" charset="-122"/>
                  <a:sym typeface="+mn-lt"/>
                </a:rPr>
                <a:t>64</a:t>
              </a:r>
              <a:r>
                <a:rPr lang="zh-CN" altLang="en-US" sz="1050" dirty="0">
                  <a:solidFill>
                    <a:srgbClr val="1D1D1A"/>
                  </a:solidFill>
                  <a:latin typeface="微软雅黑" panose="020B0503020204020204" pitchFamily="34" charset="-122"/>
                  <a:sym typeface="+mn-lt"/>
                </a:rPr>
                <a:t>路高清视频</a:t>
              </a:r>
              <a:r>
                <a:rPr lang="zh-CN" altLang="en-US" sz="1050">
                  <a:solidFill>
                    <a:srgbClr val="1D1D1A"/>
                  </a:solidFill>
                  <a:latin typeface="微软雅黑" panose="020B0503020204020204" pitchFamily="34" charset="-122"/>
                  <a:sym typeface="+mn-lt"/>
                </a:rPr>
                <a:t>实时分析</a:t>
              </a:r>
              <a:endParaRPr lang="en-US" altLang="zh-CN" sz="1050" dirty="0">
                <a:solidFill>
                  <a:srgbClr val="1D1D1A"/>
                </a:solidFill>
                <a:latin typeface="微软雅黑" panose="020B0503020204020204" pitchFamily="34" charset="-122"/>
                <a:sym typeface="+mn-lt"/>
              </a:endParaRPr>
            </a:p>
            <a:p>
              <a:pPr marL="136913" indent="-136913">
                <a:buSzPct val="60000"/>
                <a:buFont typeface="Wingdings" pitchFamily="2" charset="2"/>
                <a:buChar char="l"/>
                <a:defRPr/>
              </a:pPr>
              <a:r>
                <a:rPr lang="en-US" altLang="zh-CN" sz="1050" dirty="0">
                  <a:solidFill>
                    <a:srgbClr val="1D1D1A"/>
                  </a:solidFill>
                  <a:latin typeface="微软雅黑" panose="020B0503020204020204" pitchFamily="34" charset="-122"/>
                  <a:sym typeface="+mn-lt"/>
                </a:rPr>
                <a:t>32GB</a:t>
              </a:r>
              <a:r>
                <a:rPr lang="zh-CN" altLang="en-US" sz="1050" dirty="0">
                  <a:solidFill>
                    <a:srgbClr val="1D1D1A"/>
                  </a:solidFill>
                  <a:latin typeface="微软雅黑" panose="020B0503020204020204" pitchFamily="34" charset="-122"/>
                  <a:sym typeface="+mn-lt"/>
                </a:rPr>
                <a:t>内存  </a:t>
              </a:r>
              <a:r>
                <a:rPr lang="en-US" altLang="zh-CN" sz="1050" dirty="0">
                  <a:solidFill>
                    <a:srgbClr val="1D1D1A"/>
                  </a:solidFill>
                  <a:latin typeface="微软雅黑" panose="020B0503020204020204" pitchFamily="34" charset="-122"/>
                  <a:sym typeface="+mn-lt"/>
                </a:rPr>
                <a:t>|  204.8GB/s</a:t>
              </a:r>
              <a:r>
                <a:rPr lang="zh-CN" altLang="en-US" sz="1050" dirty="0">
                  <a:solidFill>
                    <a:srgbClr val="1D1D1A"/>
                  </a:solidFill>
                  <a:latin typeface="微软雅黑" panose="020B0503020204020204" pitchFamily="34" charset="-122"/>
                  <a:sym typeface="+mn-lt"/>
                </a:rPr>
                <a:t>内存带宽</a:t>
              </a:r>
              <a:endParaRPr lang="en-US" altLang="zh-CN" sz="1050" dirty="0">
                <a:solidFill>
                  <a:srgbClr val="1D1D1A"/>
                </a:solidFill>
                <a:latin typeface="微软雅黑" panose="020B0503020204020204" pitchFamily="34" charset="-122"/>
                <a:sym typeface="+mn-lt"/>
              </a:endParaRPr>
            </a:p>
            <a:p>
              <a:pPr marL="136913" indent="-136913">
                <a:buSzPct val="60000"/>
                <a:buFont typeface="Wingdings" pitchFamily="2" charset="2"/>
                <a:buChar char="l"/>
                <a:defRPr/>
              </a:pPr>
              <a:r>
                <a:rPr lang="en-US" altLang="zh-CN" sz="1050" dirty="0" err="1">
                  <a:solidFill>
                    <a:srgbClr val="1D1D1A"/>
                  </a:solidFill>
                  <a:latin typeface="微软雅黑" panose="020B0503020204020204" pitchFamily="34" charset="-122"/>
                  <a:sym typeface="+mn-lt"/>
                </a:rPr>
                <a:t>PCIe</a:t>
              </a:r>
              <a:r>
                <a:rPr lang="en-US" altLang="zh-CN" sz="1050" dirty="0">
                  <a:solidFill>
                    <a:srgbClr val="1D1D1A"/>
                  </a:solidFill>
                  <a:latin typeface="微软雅黑" panose="020B0503020204020204" pitchFamily="34" charset="-122"/>
                  <a:sym typeface="+mn-lt"/>
                </a:rPr>
                <a:t> 3.0 x16</a:t>
              </a:r>
              <a:r>
                <a:rPr lang="zh-CN" altLang="en-US" sz="1050" dirty="0">
                  <a:solidFill>
                    <a:srgbClr val="1D1D1A"/>
                  </a:solidFill>
                  <a:latin typeface="微软雅黑" panose="020B0503020204020204" pitchFamily="34" charset="-122"/>
                  <a:sym typeface="+mn-lt"/>
                </a:rPr>
                <a:t>，半高半长卡</a:t>
              </a:r>
              <a:endParaRPr lang="en-US" altLang="zh-CN" sz="1050" dirty="0">
                <a:solidFill>
                  <a:srgbClr val="1D1D1A"/>
                </a:solidFill>
                <a:latin typeface="微软雅黑" panose="020B0503020204020204" pitchFamily="34" charset="-122"/>
                <a:sym typeface="+mn-lt"/>
              </a:endParaRPr>
            </a:p>
          </p:txBody>
        </p:sp>
        <p:sp>
          <p:nvSpPr>
            <p:cNvPr id="48" name="矩形 47"/>
            <p:cNvSpPr/>
            <p:nvPr/>
          </p:nvSpPr>
          <p:spPr>
            <a:xfrm>
              <a:off x="9268707" y="2297747"/>
              <a:ext cx="2305226" cy="889896"/>
            </a:xfrm>
            <a:prstGeom prst="rect">
              <a:avLst/>
            </a:prstGeom>
            <a:noFill/>
          </p:spPr>
          <p:txBody>
            <a:bodyPr wrap="square" lIns="81190" tIns="40595" rIns="81190" bIns="40595" rtlCol="0">
              <a:spAutoFit/>
            </a:bodyPr>
            <a:lstStyle/>
            <a:p>
              <a:pPr marL="136913" indent="-136913">
                <a:buSzPct val="60000"/>
                <a:buFont typeface="Wingdings" pitchFamily="2" charset="2"/>
                <a:buChar char="l"/>
                <a:defRPr/>
              </a:pPr>
              <a:r>
                <a:rPr lang="en-US" sz="1050" dirty="0">
                  <a:solidFill>
                    <a:srgbClr val="1D1D1A"/>
                  </a:solidFill>
                  <a:latin typeface="微软雅黑" panose="020B0503020204020204" pitchFamily="34" charset="-122"/>
                  <a:sym typeface="Helvetica Neue"/>
                </a:rPr>
                <a:t>16 </a:t>
              </a:r>
              <a:r>
                <a:rPr lang="en-US" sz="1050">
                  <a:solidFill>
                    <a:srgbClr val="1D1D1A"/>
                  </a:solidFill>
                  <a:latin typeface="微软雅黑" panose="020B0503020204020204" pitchFamily="34" charset="-122"/>
                  <a:sym typeface="Helvetica Neue"/>
                </a:rPr>
                <a:t>TOPS INT8 </a:t>
              </a:r>
              <a:r>
                <a:rPr lang="en-US" altLang="zh-CN" sz="1050">
                  <a:solidFill>
                    <a:srgbClr val="1D1D1A"/>
                  </a:solidFill>
                  <a:latin typeface="微软雅黑" panose="020B0503020204020204" pitchFamily="34" charset="-122"/>
                  <a:sym typeface="Helvetica Neue"/>
                </a:rPr>
                <a:t>@ </a:t>
              </a:r>
              <a:r>
                <a:rPr lang="en-US" sz="1050">
                  <a:solidFill>
                    <a:srgbClr val="1D1D1A"/>
                  </a:solidFill>
                  <a:latin typeface="微软雅黑" panose="020B0503020204020204" pitchFamily="34" charset="-122"/>
                  <a:sym typeface="Helvetica Neue"/>
                </a:rPr>
                <a:t>25-40</a:t>
              </a:r>
              <a:r>
                <a:rPr lang="en-US" altLang="zh-CN" sz="1050">
                  <a:solidFill>
                    <a:srgbClr val="1D1D1A"/>
                  </a:solidFill>
                  <a:latin typeface="微软雅黑" panose="020B0503020204020204" pitchFamily="34" charset="-122"/>
                  <a:sym typeface="Helvetica Neue"/>
                </a:rPr>
                <a:t>W</a:t>
              </a:r>
              <a:r>
                <a:rPr lang="zh-CN" altLang="en-US" sz="1050">
                  <a:solidFill>
                    <a:srgbClr val="1D1D1A"/>
                  </a:solidFill>
                  <a:latin typeface="微软雅黑" panose="020B0503020204020204" pitchFamily="34" charset="-122"/>
                  <a:sym typeface="Helvetica Neue"/>
                </a:rPr>
                <a:t> </a:t>
              </a:r>
              <a:endParaRPr lang="en-US" altLang="zh-CN" sz="1050" dirty="0">
                <a:solidFill>
                  <a:srgbClr val="1D1D1A"/>
                </a:solidFill>
                <a:latin typeface="微软雅黑" panose="020B0503020204020204" pitchFamily="34" charset="-122"/>
                <a:sym typeface="Helvetica Neue"/>
              </a:endParaRPr>
            </a:p>
            <a:p>
              <a:pPr marL="136913" indent="-136913">
                <a:buSzPct val="60000"/>
                <a:buFont typeface="Wingdings" pitchFamily="2" charset="2"/>
                <a:buChar char="l"/>
                <a:defRPr/>
              </a:pPr>
              <a:r>
                <a:rPr lang="zh-CN" altLang="en-US" sz="1050" dirty="0">
                  <a:solidFill>
                    <a:srgbClr val="1D1D1A"/>
                  </a:solidFill>
                  <a:latin typeface="微软雅黑" panose="020B0503020204020204" pitchFamily="34" charset="-122"/>
                  <a:sym typeface="Helvetica Neue"/>
                </a:rPr>
                <a:t>支持</a:t>
              </a:r>
              <a:r>
                <a:rPr lang="en-US" altLang="zh-CN" sz="1050" dirty="0" err="1">
                  <a:solidFill>
                    <a:srgbClr val="1D1D1A"/>
                  </a:solidFill>
                  <a:latin typeface="微软雅黑" panose="020B0503020204020204" pitchFamily="34" charset="-122"/>
                  <a:sym typeface="Helvetica Neue"/>
                </a:rPr>
                <a:t>WiFi</a:t>
              </a:r>
              <a:r>
                <a:rPr lang="en-US" altLang="zh-CN" sz="1050" dirty="0">
                  <a:solidFill>
                    <a:srgbClr val="1D1D1A"/>
                  </a:solidFill>
                  <a:latin typeface="微软雅黑" panose="020B0503020204020204" pitchFamily="34" charset="-122"/>
                  <a:sym typeface="Helvetica Neue"/>
                </a:rPr>
                <a:t> &amp; LTE</a:t>
              </a:r>
            </a:p>
            <a:p>
              <a:pPr marL="136913" indent="-136913">
                <a:buSzPct val="60000"/>
                <a:buFont typeface="Wingdings" pitchFamily="2" charset="2"/>
                <a:buChar char="l"/>
                <a:defRPr/>
              </a:pPr>
              <a:r>
                <a:rPr lang="en-US" sz="1050" dirty="0">
                  <a:solidFill>
                    <a:srgbClr val="1D1D1A"/>
                  </a:solidFill>
                  <a:latin typeface="微软雅黑" panose="020B0503020204020204" pitchFamily="34" charset="-122"/>
                  <a:sym typeface="Helvetica Neue"/>
                </a:rPr>
                <a:t>16</a:t>
              </a:r>
              <a:r>
                <a:rPr lang="zh-CN" altLang="en-US" sz="1050" dirty="0">
                  <a:solidFill>
                    <a:srgbClr val="1D1D1A"/>
                  </a:solidFill>
                  <a:latin typeface="微软雅黑" panose="020B0503020204020204" pitchFamily="34" charset="-122"/>
                  <a:sym typeface="Helvetica Neue"/>
                </a:rPr>
                <a:t>路高清视频实时分析</a:t>
              </a:r>
              <a:endParaRPr lang="en-US" altLang="zh-CN" sz="1050" dirty="0">
                <a:solidFill>
                  <a:srgbClr val="1D1D1A"/>
                </a:solidFill>
                <a:latin typeface="微软雅黑" panose="020B0503020204020204" pitchFamily="34" charset="-122"/>
                <a:sym typeface="Helvetica Neue"/>
              </a:endParaRPr>
            </a:p>
            <a:p>
              <a:pPr marL="136913" indent="-136913">
                <a:buSzPct val="60000"/>
                <a:buFont typeface="Wingdings" pitchFamily="2" charset="2"/>
                <a:buChar char="l"/>
                <a:defRPr/>
              </a:pPr>
              <a:r>
                <a:rPr lang="zh-CN" altLang="en-US" sz="1050" dirty="0">
                  <a:solidFill>
                    <a:srgbClr val="1D1D1A"/>
                  </a:solidFill>
                  <a:latin typeface="微软雅黑" panose="020B0503020204020204" pitchFamily="34" charset="-122"/>
                  <a:sym typeface="Helvetica Neue"/>
                </a:rPr>
                <a:t>无风扇设计 </a:t>
              </a:r>
              <a:r>
                <a:rPr lang="en-US" sz="1050" dirty="0">
                  <a:solidFill>
                    <a:srgbClr val="1D1D1A"/>
                  </a:solidFill>
                  <a:latin typeface="微软雅黑" panose="020B0503020204020204" pitchFamily="34" charset="-122"/>
                  <a:sym typeface="Helvetica Neue"/>
                </a:rPr>
                <a:t>| –40°C </a:t>
              </a:r>
              <a:r>
                <a:rPr lang="zh-CN" altLang="en-US" sz="1050" dirty="0">
                  <a:solidFill>
                    <a:srgbClr val="1D1D1A"/>
                  </a:solidFill>
                  <a:latin typeface="微软雅黑" panose="020B0503020204020204" pitchFamily="34" charset="-122"/>
                  <a:sym typeface="Helvetica Neue"/>
                </a:rPr>
                <a:t>至</a:t>
              </a:r>
              <a:r>
                <a:rPr lang="en-US" sz="1050" dirty="0">
                  <a:solidFill>
                    <a:srgbClr val="1D1D1A"/>
                  </a:solidFill>
                  <a:latin typeface="微软雅黑" panose="020B0503020204020204" pitchFamily="34" charset="-122"/>
                  <a:sym typeface="Helvetica Neue"/>
                </a:rPr>
                <a:t> +7</a:t>
              </a:r>
              <a:r>
                <a:rPr lang="en-US" altLang="zh-CN" sz="1050" dirty="0">
                  <a:solidFill>
                    <a:srgbClr val="1D1D1A"/>
                  </a:solidFill>
                  <a:latin typeface="微软雅黑" panose="020B0503020204020204" pitchFamily="34" charset="-122"/>
                  <a:sym typeface="Helvetica Neue"/>
                </a:rPr>
                <a:t>0</a:t>
              </a:r>
              <a:r>
                <a:rPr lang="en-US" sz="1050" dirty="0">
                  <a:solidFill>
                    <a:srgbClr val="1D1D1A"/>
                  </a:solidFill>
                  <a:latin typeface="微软雅黑" panose="020B0503020204020204" pitchFamily="34" charset="-122"/>
                  <a:sym typeface="Helvetica Neue"/>
                </a:rPr>
                <a:t>°C </a:t>
              </a:r>
              <a:r>
                <a:rPr lang="en-US" altLang="zh-CN" sz="1050" dirty="0">
                  <a:solidFill>
                    <a:srgbClr val="1D1D1A"/>
                  </a:solidFill>
                  <a:latin typeface="微软雅黑" panose="020B0503020204020204" pitchFamily="34" charset="-122"/>
                  <a:sym typeface="Helvetica Neue"/>
                </a:rPr>
                <a:t>|</a:t>
              </a:r>
              <a:r>
                <a:rPr lang="en-US" sz="1050" dirty="0">
                  <a:solidFill>
                    <a:srgbClr val="1D1D1A"/>
                  </a:solidFill>
                  <a:latin typeface="微软雅黑" panose="020B0503020204020204" pitchFamily="34" charset="-122"/>
                  <a:sym typeface="Helvetica Neue"/>
                </a:rPr>
                <a:t> TEC</a:t>
              </a:r>
              <a:r>
                <a:rPr lang="zh-CN" altLang="en-US" sz="1050" dirty="0">
                  <a:solidFill>
                    <a:srgbClr val="1D1D1A"/>
                  </a:solidFill>
                  <a:latin typeface="微软雅黑" panose="020B0503020204020204" pitchFamily="34" charset="-122"/>
                  <a:sym typeface="Helvetica Neue"/>
                </a:rPr>
                <a:t>散热技术</a:t>
              </a:r>
              <a:endParaRPr lang="en-US" sz="1050" dirty="0">
                <a:solidFill>
                  <a:srgbClr val="1D1D1A"/>
                </a:solidFill>
                <a:latin typeface="微软雅黑" panose="020B0503020204020204" pitchFamily="34" charset="-122"/>
                <a:sym typeface="Helvetica Neue"/>
              </a:endParaRPr>
            </a:p>
          </p:txBody>
        </p:sp>
      </p:grpSp>
      <p:pic>
        <p:nvPicPr>
          <p:cNvPr id="34"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85334" y="4187785"/>
            <a:ext cx="2469913" cy="817852"/>
          </a:xfrm>
          <a:prstGeom prst="rect">
            <a:avLst/>
          </a:prstGeom>
        </p:spPr>
      </p:pic>
      <p:pic>
        <p:nvPicPr>
          <p:cNvPr id="35" name="Picture 15" descr="C:\Users\Administrator\Desktop\组 53521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9812167" y="3828802"/>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5" descr="C:\Users\Administrator\Desktop\组 53521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2889598" y="3939705"/>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5" descr="C:\Users\Administrator\Desktop\组 53521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7901807">
            <a:off x="4166676" y="3946306"/>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7377113" y="4111283"/>
            <a:ext cx="4820163" cy="2202472"/>
            <a:chOff x="7377113" y="3781080"/>
            <a:chExt cx="4820163" cy="2202472"/>
          </a:xfrm>
        </p:grpSpPr>
        <p:sp>
          <p:nvSpPr>
            <p:cNvPr id="43" name="9806111"/>
            <p:cNvSpPr txBox="1"/>
            <p:nvPr/>
          </p:nvSpPr>
          <p:spPr>
            <a:xfrm>
              <a:off x="8648979" y="3785769"/>
              <a:ext cx="2520000" cy="399310"/>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Times New Roman" panose="02020603050405020304" pitchFamily="18" charset="0"/>
                  <a:cs typeface="Times New Roman" panose="02020603050405020304" pitchFamily="18" charset="0"/>
                </a:rPr>
                <a:t>智慧交通</a:t>
              </a:r>
              <a:endParaRPr lang="en-US" altLang="zh-CN" sz="1050" b="1" dirty="0">
                <a:solidFill>
                  <a:srgbClr val="EA0029"/>
                </a:solidFill>
                <a:latin typeface="Times New Roman" panose="02020603050405020304" pitchFamily="18" charset="0"/>
                <a:cs typeface="Times New Roman" panose="02020603050405020304" pitchFamily="18" charset="0"/>
              </a:endParaRPr>
            </a:p>
            <a:p>
              <a:pPr algn="ctr">
                <a:lnSpc>
                  <a:spcPct val="110000"/>
                </a:lnSpc>
              </a:pPr>
              <a:r>
                <a:rPr lang="zh-CN" altLang="en-US" sz="900" b="1" dirty="0">
                  <a:solidFill>
                    <a:srgbClr val="C00000"/>
                  </a:solidFill>
                  <a:latin typeface="微软雅黑" panose="020B0503020204020204" pitchFamily="34" charset="-122"/>
                  <a:cs typeface="Times New Roman" panose="02020603050405020304" pitchFamily="18" charset="0"/>
                </a:rPr>
                <a:t> </a:t>
              </a:r>
              <a:r>
                <a:rPr lang="en-US" altLang="zh-CN" sz="900" dirty="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信号灯优化</a:t>
              </a:r>
              <a:r>
                <a:rPr lang="en-US" altLang="zh-CN" sz="90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智能</a:t>
              </a:r>
              <a:r>
                <a:rPr lang="zh-CN" altLang="en-US" sz="900" dirty="0">
                  <a:solidFill>
                    <a:prstClr val="black"/>
                  </a:solidFill>
                  <a:latin typeface="微软雅黑" panose="020B0503020204020204" pitchFamily="34" charset="-122"/>
                  <a:cs typeface="Times New Roman" panose="02020603050405020304" pitchFamily="18" charset="0"/>
                </a:rPr>
                <a:t>导流</a:t>
              </a:r>
              <a:r>
                <a:rPr lang="en-US" altLang="zh-CN" sz="900" dirty="0">
                  <a:solidFill>
                    <a:prstClr val="black"/>
                  </a:solidFill>
                  <a:latin typeface="微软雅黑" panose="020B0503020204020204" pitchFamily="34" charset="-122"/>
                  <a:cs typeface="Times New Roman" panose="02020603050405020304" pitchFamily="18" charset="0"/>
                </a:rPr>
                <a:t>)</a:t>
              </a:r>
              <a:endParaRPr lang="zh-CN" altLang="en-US" sz="900" dirty="0">
                <a:solidFill>
                  <a:prstClr val="black"/>
                </a:solidFill>
                <a:latin typeface="微软雅黑" panose="020B0503020204020204" pitchFamily="34" charset="-122"/>
                <a:cs typeface="Times New Roman" panose="02020603050405020304" pitchFamily="18" charset="0"/>
              </a:endParaRPr>
            </a:p>
          </p:txBody>
        </p:sp>
        <p:pic>
          <p:nvPicPr>
            <p:cNvPr id="49" name="Picture 6" descr="C:\Users\j00178732\AppData\Roaming\eSpace_Desktop\UserData\j00178732\imagefiles\AF927BC8-F764-4442-85C5-5526830BD893.png"/>
            <p:cNvPicPr>
              <a:picLocks noChangeAspect="1" noChangeArrowheads="1"/>
            </p:cNvPicPr>
            <p:nvPr/>
          </p:nvPicPr>
          <p:blipFill>
            <a:blip r:embed="rId11" cstate="print"/>
            <a:srcRect/>
            <a:stretch>
              <a:fillRect/>
            </a:stretch>
          </p:blipFill>
          <p:spPr bwMode="auto">
            <a:xfrm>
              <a:off x="9390581" y="4192231"/>
              <a:ext cx="1208866" cy="709504"/>
            </a:xfrm>
            <a:prstGeom prst="rect">
              <a:avLst/>
            </a:prstGeom>
            <a:noFill/>
          </p:spPr>
        </p:pic>
        <p:sp>
          <p:nvSpPr>
            <p:cNvPr id="50" name="332695894"/>
            <p:cNvSpPr txBox="1"/>
            <p:nvPr/>
          </p:nvSpPr>
          <p:spPr>
            <a:xfrm>
              <a:off x="7377113" y="4901735"/>
              <a:ext cx="2662066" cy="399310"/>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Times New Roman" panose="02020603050405020304" pitchFamily="18" charset="0"/>
                  <a:cs typeface="Times New Roman" panose="02020603050405020304" pitchFamily="18" charset="0"/>
                </a:rPr>
                <a:t>智能制造</a:t>
              </a:r>
              <a:endParaRPr lang="en-US" altLang="zh-CN" sz="1050" b="1" dirty="0">
                <a:solidFill>
                  <a:srgbClr val="EA0029"/>
                </a:solidFill>
                <a:latin typeface="Times New Roman" panose="02020603050405020304" pitchFamily="18" charset="0"/>
                <a:cs typeface="Times New Roman" panose="02020603050405020304" pitchFamily="18" charset="0"/>
              </a:endParaRPr>
            </a:p>
            <a:p>
              <a:pPr algn="ctr">
                <a:lnSpc>
                  <a:spcPct val="110000"/>
                </a:lnSpc>
              </a:pPr>
              <a:r>
                <a:rPr lang="en-US" altLang="zh-CN" sz="900" dirty="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智能质检</a:t>
              </a:r>
              <a:r>
                <a:rPr lang="en-US" altLang="zh-CN" sz="90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柔性</a:t>
              </a:r>
              <a:r>
                <a:rPr lang="zh-CN" altLang="en-US" sz="900" dirty="0">
                  <a:solidFill>
                    <a:prstClr val="black"/>
                  </a:solidFill>
                  <a:latin typeface="微软雅黑" panose="020B0503020204020204" pitchFamily="34" charset="-122"/>
                  <a:cs typeface="Times New Roman" panose="02020603050405020304" pitchFamily="18" charset="0"/>
                </a:rPr>
                <a:t>制造</a:t>
              </a:r>
              <a:r>
                <a:rPr lang="en-US" altLang="zh-CN" sz="900" dirty="0">
                  <a:solidFill>
                    <a:prstClr val="black"/>
                  </a:solidFill>
                  <a:latin typeface="微软雅黑" panose="020B0503020204020204" pitchFamily="34" charset="-122"/>
                  <a:cs typeface="Times New Roman" panose="02020603050405020304" pitchFamily="18" charset="0"/>
                </a:rPr>
                <a:t>)</a:t>
              </a:r>
              <a:endParaRPr lang="zh-CN" altLang="en-US" sz="900" dirty="0">
                <a:solidFill>
                  <a:prstClr val="black"/>
                </a:solidFill>
                <a:latin typeface="微软雅黑" panose="020B0503020204020204" pitchFamily="34" charset="-122"/>
                <a:cs typeface="Times New Roman" panose="02020603050405020304" pitchFamily="18" charset="0"/>
              </a:endParaRPr>
            </a:p>
          </p:txBody>
        </p:sp>
        <p:sp>
          <p:nvSpPr>
            <p:cNvPr id="51" name="1213996949"/>
            <p:cNvSpPr txBox="1"/>
            <p:nvPr/>
          </p:nvSpPr>
          <p:spPr>
            <a:xfrm>
              <a:off x="10492058" y="3787539"/>
              <a:ext cx="1632209" cy="399310"/>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Times New Roman" panose="02020603050405020304" pitchFamily="18" charset="0"/>
                  <a:cs typeface="Times New Roman" panose="02020603050405020304" pitchFamily="18" charset="0"/>
                </a:rPr>
                <a:t>智慧安监</a:t>
              </a:r>
              <a:endParaRPr lang="en-US" altLang="zh-CN" sz="1050" b="1" dirty="0">
                <a:solidFill>
                  <a:srgbClr val="FBA000"/>
                </a:solidFill>
                <a:latin typeface="Times New Roman" panose="02020603050405020304" pitchFamily="18" charset="0"/>
                <a:cs typeface="Times New Roman" panose="02020603050405020304" pitchFamily="18" charset="0"/>
              </a:endParaRPr>
            </a:p>
            <a:p>
              <a:pPr algn="ctr">
                <a:lnSpc>
                  <a:spcPct val="110000"/>
                </a:lnSpc>
              </a:pPr>
              <a:r>
                <a:rPr lang="en-US" altLang="zh-CN" sz="900" dirty="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越界检测</a:t>
              </a:r>
              <a:r>
                <a:rPr lang="en-US" altLang="zh-CN" sz="90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合规检测</a:t>
              </a:r>
              <a:r>
                <a:rPr lang="en-US" altLang="zh-CN" sz="90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看守所</a:t>
              </a:r>
              <a:r>
                <a:rPr lang="zh-CN" altLang="en-US" sz="900" dirty="0">
                  <a:solidFill>
                    <a:prstClr val="black"/>
                  </a:solidFill>
                  <a:latin typeface="微软雅黑" panose="020B0503020204020204" pitchFamily="34" charset="-122"/>
                  <a:cs typeface="Times New Roman" panose="02020603050405020304" pitchFamily="18" charset="0"/>
                </a:rPr>
                <a:t>）</a:t>
              </a:r>
            </a:p>
          </p:txBody>
        </p:sp>
        <p:pic>
          <p:nvPicPr>
            <p:cNvPr id="52" name="图片 51"/>
            <p:cNvPicPr>
              <a:picLocks noChangeAspect="1"/>
            </p:cNvPicPr>
            <p:nvPr/>
          </p:nvPicPr>
          <p:blipFill rotWithShape="1">
            <a:blip r:embed="rId12"/>
            <a:srcRect t="2775"/>
            <a:stretch/>
          </p:blipFill>
          <p:spPr>
            <a:xfrm>
              <a:off x="8181715" y="5291930"/>
              <a:ext cx="1208866" cy="689815"/>
            </a:xfrm>
            <a:prstGeom prst="rect">
              <a:avLst/>
            </a:prstGeom>
          </p:spPr>
        </p:pic>
        <p:sp>
          <p:nvSpPr>
            <p:cNvPr id="53" name="1429044311"/>
            <p:cNvSpPr txBox="1"/>
            <p:nvPr/>
          </p:nvSpPr>
          <p:spPr>
            <a:xfrm>
              <a:off x="8745143" y="4907219"/>
              <a:ext cx="2520000" cy="399310"/>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Times New Roman" panose="02020603050405020304" pitchFamily="18" charset="0"/>
                  <a:cs typeface="Times New Roman" panose="02020603050405020304" pitchFamily="18" charset="0"/>
                </a:rPr>
                <a:t>智能看护</a:t>
              </a:r>
              <a:endParaRPr lang="en-US" altLang="zh-CN" sz="1050" b="1" dirty="0">
                <a:solidFill>
                  <a:srgbClr val="FBA000"/>
                </a:solidFill>
                <a:latin typeface="Times New Roman" panose="02020603050405020304" pitchFamily="18" charset="0"/>
                <a:cs typeface="Times New Roman" panose="02020603050405020304" pitchFamily="18" charset="0"/>
              </a:endParaRPr>
            </a:p>
            <a:p>
              <a:pPr algn="ctr">
                <a:lnSpc>
                  <a:spcPct val="110000"/>
                </a:lnSpc>
              </a:pPr>
              <a:r>
                <a:rPr lang="en-US" altLang="zh-CN" sz="90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幼儿园</a:t>
              </a:r>
              <a:r>
                <a:rPr lang="en-US" altLang="zh-CN" sz="90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老人</a:t>
              </a:r>
              <a:r>
                <a:rPr lang="zh-CN" altLang="en-US" sz="900" dirty="0">
                  <a:solidFill>
                    <a:prstClr val="black"/>
                  </a:solidFill>
                  <a:latin typeface="微软雅黑" panose="020B0503020204020204" pitchFamily="34" charset="-122"/>
                  <a:cs typeface="Times New Roman" panose="02020603050405020304" pitchFamily="18" charset="0"/>
                </a:rPr>
                <a:t>院</a:t>
              </a:r>
              <a:r>
                <a:rPr lang="en-US" altLang="zh-CN" sz="900" dirty="0">
                  <a:solidFill>
                    <a:prstClr val="black"/>
                  </a:solidFill>
                  <a:latin typeface="微软雅黑" panose="020B0503020204020204" pitchFamily="34" charset="-122"/>
                  <a:cs typeface="Times New Roman" panose="02020603050405020304" pitchFamily="18" charset="0"/>
                </a:rPr>
                <a:t>)</a:t>
              </a:r>
              <a:endParaRPr lang="zh-CN" altLang="en-US" sz="900" dirty="0">
                <a:solidFill>
                  <a:prstClr val="black"/>
                </a:solidFill>
                <a:latin typeface="微软雅黑" panose="020B0503020204020204" pitchFamily="34" charset="-122"/>
                <a:cs typeface="Times New Roman" panose="02020603050405020304" pitchFamily="18" charset="0"/>
              </a:endParaRPr>
            </a:p>
          </p:txBody>
        </p:sp>
        <p:sp>
          <p:nvSpPr>
            <p:cNvPr id="54" name="151441211"/>
            <p:cNvSpPr txBox="1"/>
            <p:nvPr/>
          </p:nvSpPr>
          <p:spPr>
            <a:xfrm>
              <a:off x="10154514" y="4907219"/>
              <a:ext cx="2042762" cy="399310"/>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Times New Roman" panose="02020603050405020304" pitchFamily="18" charset="0"/>
                  <a:cs typeface="Times New Roman" panose="02020603050405020304" pitchFamily="18" charset="0"/>
                </a:rPr>
                <a:t>无人零售</a:t>
              </a:r>
              <a:endParaRPr lang="en-US" altLang="zh-CN" sz="1050" b="1" dirty="0">
                <a:solidFill>
                  <a:srgbClr val="EA0029"/>
                </a:solidFill>
                <a:latin typeface="Times New Roman" panose="02020603050405020304" pitchFamily="18" charset="0"/>
                <a:cs typeface="Times New Roman" panose="02020603050405020304" pitchFamily="18" charset="0"/>
              </a:endParaRPr>
            </a:p>
            <a:p>
              <a:pPr algn="ctr">
                <a:lnSpc>
                  <a:spcPct val="110000"/>
                </a:lnSpc>
              </a:pPr>
              <a:r>
                <a:rPr lang="en-US" altLang="zh-CN" sz="900" dirty="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无人货柜</a:t>
              </a:r>
              <a:r>
                <a:rPr lang="en-US" altLang="zh-CN" sz="90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智慧</a:t>
              </a:r>
              <a:r>
                <a:rPr lang="zh-CN" altLang="en-US" sz="900" dirty="0">
                  <a:solidFill>
                    <a:prstClr val="black"/>
                  </a:solidFill>
                  <a:latin typeface="微软雅黑" panose="020B0503020204020204" pitchFamily="34" charset="-122"/>
                  <a:cs typeface="Times New Roman" panose="02020603050405020304" pitchFamily="18" charset="0"/>
                </a:rPr>
                <a:t>门店</a:t>
              </a:r>
              <a:r>
                <a:rPr lang="en-US" altLang="zh-CN" sz="900" dirty="0">
                  <a:solidFill>
                    <a:prstClr val="black"/>
                  </a:solidFill>
                  <a:latin typeface="微软雅黑" panose="020B0503020204020204" pitchFamily="34" charset="-122"/>
                  <a:cs typeface="Times New Roman" panose="02020603050405020304" pitchFamily="18" charset="0"/>
                </a:rPr>
                <a:t>)</a:t>
              </a:r>
              <a:endParaRPr lang="zh-CN" altLang="en-US" sz="900" dirty="0">
                <a:solidFill>
                  <a:prstClr val="black"/>
                </a:solidFill>
                <a:latin typeface="微软雅黑" panose="020B0503020204020204" pitchFamily="34" charset="-122"/>
                <a:cs typeface="Times New Roman" panose="02020603050405020304" pitchFamily="18" charset="0"/>
              </a:endParaRPr>
            </a:p>
          </p:txBody>
        </p:sp>
        <p:pic>
          <p:nvPicPr>
            <p:cNvPr id="55" name="图片 54"/>
            <p:cNvPicPr>
              <a:picLocks noChangeAspect="1"/>
            </p:cNvPicPr>
            <p:nvPr/>
          </p:nvPicPr>
          <p:blipFill>
            <a:blip r:embed="rId13"/>
            <a:stretch>
              <a:fillRect/>
            </a:stretch>
          </p:blipFill>
          <p:spPr>
            <a:xfrm>
              <a:off x="9391703" y="5290401"/>
              <a:ext cx="1211546" cy="691344"/>
            </a:xfrm>
            <a:prstGeom prst="rect">
              <a:avLst/>
            </a:prstGeom>
          </p:spPr>
        </p:pic>
        <p:pic>
          <p:nvPicPr>
            <p:cNvPr id="56" name="图片 55"/>
            <p:cNvPicPr>
              <a:picLocks noChangeAspect="1"/>
            </p:cNvPicPr>
            <p:nvPr/>
          </p:nvPicPr>
          <p:blipFill>
            <a:blip r:embed="rId14"/>
            <a:stretch>
              <a:fillRect/>
            </a:stretch>
          </p:blipFill>
          <p:spPr>
            <a:xfrm>
              <a:off x="10606350" y="5301369"/>
              <a:ext cx="1195490" cy="682183"/>
            </a:xfrm>
            <a:prstGeom prst="rect">
              <a:avLst/>
            </a:prstGeom>
          </p:spPr>
        </p:pic>
        <p:sp>
          <p:nvSpPr>
            <p:cNvPr id="57" name="TextBox 238"/>
            <p:cNvSpPr txBox="1"/>
            <p:nvPr/>
          </p:nvSpPr>
          <p:spPr>
            <a:xfrm>
              <a:off x="7440113" y="3781080"/>
              <a:ext cx="2520000" cy="399310"/>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Times New Roman" panose="02020603050405020304" pitchFamily="18" charset="0"/>
                  <a:cs typeface="Times New Roman" panose="02020603050405020304" pitchFamily="18" charset="0"/>
                </a:rPr>
                <a:t>平安城市</a:t>
              </a:r>
              <a:endParaRPr lang="en-US" altLang="zh-CN" sz="1050" b="1" dirty="0">
                <a:solidFill>
                  <a:srgbClr val="FBA000"/>
                </a:solidFill>
                <a:latin typeface="Times New Roman" panose="02020603050405020304" pitchFamily="18" charset="0"/>
                <a:cs typeface="Times New Roman" panose="02020603050405020304" pitchFamily="18" charset="0"/>
              </a:endParaRPr>
            </a:p>
            <a:p>
              <a:pPr algn="ctr">
                <a:lnSpc>
                  <a:spcPct val="110000"/>
                </a:lnSpc>
              </a:pPr>
              <a:r>
                <a:rPr lang="en-US" altLang="zh-CN" sz="900" dirty="0">
                  <a:solidFill>
                    <a:prstClr val="black"/>
                  </a:solidFill>
                  <a:latin typeface="微软雅黑" panose="020B0503020204020204" pitchFamily="34" charset="-122"/>
                  <a:cs typeface="Times New Roman" panose="02020603050405020304" pitchFamily="18" charset="0"/>
                </a:rPr>
                <a:t>(</a:t>
              </a:r>
              <a:r>
                <a:rPr lang="zh-CN" altLang="en-US" sz="900" dirty="0">
                  <a:solidFill>
                    <a:prstClr val="black"/>
                  </a:solidFill>
                  <a:latin typeface="微软雅黑" panose="020B0503020204020204" pitchFamily="34" charset="-122"/>
                  <a:cs typeface="Times New Roman" panose="02020603050405020304" pitchFamily="18" charset="0"/>
                </a:rPr>
                <a:t>人</a:t>
              </a:r>
              <a:r>
                <a:rPr lang="zh-CN" altLang="en-US" sz="900">
                  <a:solidFill>
                    <a:prstClr val="black"/>
                  </a:solidFill>
                  <a:latin typeface="微软雅黑" panose="020B0503020204020204" pitchFamily="34" charset="-122"/>
                  <a:cs typeface="Times New Roman" panose="02020603050405020304" pitchFamily="18" charset="0"/>
                </a:rPr>
                <a:t>脸识别</a:t>
              </a:r>
              <a:r>
                <a:rPr lang="en-US" altLang="zh-CN" sz="900">
                  <a:solidFill>
                    <a:prstClr val="black"/>
                  </a:solidFill>
                  <a:latin typeface="微软雅黑" panose="020B0503020204020204" pitchFamily="34" charset="-122"/>
                  <a:cs typeface="Times New Roman" panose="02020603050405020304" pitchFamily="18" charset="0"/>
                </a:rPr>
                <a:t>/</a:t>
              </a:r>
              <a:r>
                <a:rPr lang="zh-CN" altLang="en-US" sz="900">
                  <a:solidFill>
                    <a:prstClr val="black"/>
                  </a:solidFill>
                  <a:latin typeface="微软雅黑" panose="020B0503020204020204" pitchFamily="34" charset="-122"/>
                  <a:cs typeface="Times New Roman" panose="02020603050405020304" pitchFamily="18" charset="0"/>
                </a:rPr>
                <a:t>车牌</a:t>
              </a:r>
              <a:r>
                <a:rPr lang="zh-CN" altLang="en-US" sz="900" dirty="0">
                  <a:solidFill>
                    <a:prstClr val="black"/>
                  </a:solidFill>
                  <a:latin typeface="微软雅黑" panose="020B0503020204020204" pitchFamily="34" charset="-122"/>
                  <a:cs typeface="Times New Roman" panose="02020603050405020304" pitchFamily="18" charset="0"/>
                </a:rPr>
                <a:t>识别</a:t>
              </a:r>
              <a:r>
                <a:rPr lang="en-US" altLang="zh-CN" sz="900" dirty="0">
                  <a:solidFill>
                    <a:prstClr val="black"/>
                  </a:solidFill>
                  <a:latin typeface="微软雅黑" panose="020B0503020204020204" pitchFamily="34" charset="-122"/>
                  <a:cs typeface="Times New Roman" panose="02020603050405020304" pitchFamily="18" charset="0"/>
                </a:rPr>
                <a:t>)</a:t>
              </a:r>
              <a:endParaRPr lang="zh-CN" altLang="en-US" sz="900" dirty="0">
                <a:solidFill>
                  <a:prstClr val="black"/>
                </a:solidFill>
                <a:latin typeface="微软雅黑" panose="020B0503020204020204" pitchFamily="34" charset="-122"/>
                <a:cs typeface="Times New Roman" panose="02020603050405020304" pitchFamily="18" charset="0"/>
              </a:endParaRPr>
            </a:p>
          </p:txBody>
        </p:sp>
        <p:pic>
          <p:nvPicPr>
            <p:cNvPr id="58" name="图片 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81715" y="4187542"/>
              <a:ext cx="1208866" cy="709504"/>
            </a:xfrm>
            <a:prstGeom prst="rect">
              <a:avLst/>
            </a:prstGeom>
          </p:spPr>
        </p:pic>
        <p:pic>
          <p:nvPicPr>
            <p:cNvPr id="59" name="Picture 23"/>
            <p:cNvPicPr>
              <a:picLocks noChangeAspect="1"/>
            </p:cNvPicPr>
            <p:nvPr/>
          </p:nvPicPr>
          <p:blipFill>
            <a:blip r:embed="rId16"/>
            <a:stretch>
              <a:fillRect/>
            </a:stretch>
          </p:blipFill>
          <p:spPr>
            <a:xfrm>
              <a:off x="10599447" y="4186353"/>
              <a:ext cx="1352294" cy="720866"/>
            </a:xfrm>
            <a:prstGeom prst="rect">
              <a:avLst/>
            </a:prstGeom>
          </p:spPr>
        </p:pic>
      </p:grpSp>
      <p:sp>
        <p:nvSpPr>
          <p:cNvPr id="60" name="TextBox 237"/>
          <p:cNvSpPr txBox="1"/>
          <p:nvPr/>
        </p:nvSpPr>
        <p:spPr>
          <a:xfrm>
            <a:off x="5159364" y="4187408"/>
            <a:ext cx="2718420" cy="591044"/>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344" tIns="18344" rIns="18344" bIns="18344" numCol="1" spcCol="38100" rtlCol="0" anchor="ctr">
            <a:spAutoFit/>
          </a:bodyPr>
          <a:lstStyle>
            <a:defPPr marL="0" marR="0" indent="0" algn="l" defTabSz="365394" rtl="0" fontAlgn="auto" latinLnBrk="1" hangingPunct="0">
              <a:lnSpc>
                <a:spcPct val="100000"/>
              </a:lnSpc>
              <a:spcBef>
                <a:spcPts val="0"/>
              </a:spcBef>
              <a:spcAft>
                <a:spcPts val="0"/>
              </a:spcAft>
              <a:buClrTx/>
              <a:buSzTx/>
              <a:buFontTx/>
              <a:buNone/>
              <a:tabLst/>
              <a:defRPr kumimoji="0" sz="719" b="0" i="0" u="none" strike="noStrike" cap="none" spc="0" normalizeH="0" baseline="0">
                <a:ln>
                  <a:noFill/>
                </a:ln>
                <a:solidFill>
                  <a:srgbClr val="000000"/>
                </a:solidFill>
                <a:effectLst/>
                <a:uFillTx/>
              </a:defRPr>
            </a:defPPr>
            <a:lvl1pPr algn="l">
              <a:lnSpc>
                <a:spcPct val="120000"/>
              </a:lnSpc>
              <a:defRPr kumimoji="1" sz="2400" spc="300">
                <a:gradFill flip="none" rotWithShape="1">
                  <a:gsLst>
                    <a:gs pos="0">
                      <a:schemeClr val="accent1">
                        <a:lumMod val="0"/>
                        <a:lumOff val="100000"/>
                      </a:schemeClr>
                    </a:gs>
                    <a:gs pos="100000">
                      <a:schemeClr val="accent1">
                        <a:lumMod val="20000"/>
                        <a:lumOff val="80000"/>
                      </a:schemeClr>
                    </a:gs>
                  </a:gsLst>
                  <a:lin ang="2700000" scaled="1"/>
                  <a:tileRect/>
                </a:gra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defRPr>
            </a:lvl1pPr>
          </a:lstStyle>
          <a:p>
            <a:pPr algn="ctr" defTabSz="914355">
              <a:lnSpc>
                <a:spcPct val="150000"/>
              </a:lnSpc>
            </a:pPr>
            <a:r>
              <a:rPr lang="zh-CN" altLang="en-US" sz="1200" dirty="0">
                <a:solidFill>
                  <a:srgbClr val="1D1D1A"/>
                </a:solidFill>
                <a:effectLst/>
                <a:sym typeface="Lantinghei SC Demibold"/>
              </a:rPr>
              <a:t>视频分析 </a:t>
            </a:r>
            <a:r>
              <a:rPr lang="en-US" altLang="zh-CN" sz="1200" dirty="0">
                <a:solidFill>
                  <a:srgbClr val="1D1D1A"/>
                </a:solidFill>
                <a:effectLst/>
                <a:sym typeface="Lantinghei SC Demibold"/>
              </a:rPr>
              <a:t>| OCR | </a:t>
            </a:r>
            <a:r>
              <a:rPr lang="zh-CN" altLang="en-US" sz="1200" dirty="0">
                <a:solidFill>
                  <a:srgbClr val="1D1D1A"/>
                </a:solidFill>
                <a:effectLst/>
                <a:sym typeface="Lantinghei SC Demibold"/>
              </a:rPr>
              <a:t>语音识别 </a:t>
            </a:r>
            <a:r>
              <a:rPr lang="en-US" altLang="zh-CN" sz="1200" dirty="0">
                <a:solidFill>
                  <a:srgbClr val="1D1D1A"/>
                </a:solidFill>
                <a:effectLst/>
                <a:sym typeface="Lantinghei SC Demibold"/>
              </a:rPr>
              <a:t>| </a:t>
            </a:r>
          </a:p>
          <a:p>
            <a:pPr algn="ctr" defTabSz="914355">
              <a:lnSpc>
                <a:spcPct val="150000"/>
              </a:lnSpc>
            </a:pPr>
            <a:r>
              <a:rPr lang="zh-CN" altLang="en-US" sz="1200" dirty="0">
                <a:solidFill>
                  <a:srgbClr val="1D1D1A"/>
                </a:solidFill>
                <a:effectLst/>
                <a:sym typeface="Lantinghei SC Demibold"/>
              </a:rPr>
              <a:t>精准营销 </a:t>
            </a:r>
            <a:r>
              <a:rPr lang="en-US" altLang="zh-CN" sz="1200" dirty="0">
                <a:solidFill>
                  <a:srgbClr val="1D1D1A"/>
                </a:solidFill>
                <a:effectLst/>
                <a:sym typeface="Lantinghei SC Demibold"/>
              </a:rPr>
              <a:t>| </a:t>
            </a:r>
            <a:r>
              <a:rPr lang="zh-CN" altLang="en-US" sz="1200" dirty="0">
                <a:solidFill>
                  <a:srgbClr val="1D1D1A"/>
                </a:solidFill>
                <a:effectLst/>
                <a:sym typeface="Lantinghei SC Demibold"/>
              </a:rPr>
              <a:t>医疗影像分析</a:t>
            </a:r>
            <a:endParaRPr lang="zh-CN" altLang="en-US" sz="1200" dirty="0">
              <a:solidFill>
                <a:srgbClr val="1D1D1A"/>
              </a:solidFill>
              <a:effectLst/>
              <a:sym typeface="Arial" panose="020B0604020202020204" pitchFamily="34" charset="0"/>
            </a:endParaRPr>
          </a:p>
        </p:txBody>
      </p:sp>
      <p:pic>
        <p:nvPicPr>
          <p:cNvPr id="62" name="Picture 15" descr="C:\Users\Administrator\Desktop\组 53521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7901807">
            <a:off x="6882080" y="3910682"/>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矩形 64"/>
          <p:cNvSpPr/>
          <p:nvPr/>
        </p:nvSpPr>
        <p:spPr>
          <a:xfrm>
            <a:off x="2420718" y="1287884"/>
            <a:ext cx="408715" cy="346249"/>
          </a:xfrm>
          <a:prstGeom prst="rect">
            <a:avLst/>
          </a:prstGeom>
        </p:spPr>
        <p:txBody>
          <a:bodyPr wrap="square">
            <a:spAutoFit/>
          </a:bodyPr>
          <a:lstStyle/>
          <a:p>
            <a:pPr algn="ctr">
              <a:lnSpc>
                <a:spcPct val="150000"/>
              </a:lnSpc>
            </a:pPr>
            <a:r>
              <a:rPr lang="en-US" altLang="zh-CN" sz="1100" b="1">
                <a:solidFill>
                  <a:srgbClr val="1D1D1A"/>
                </a:solidFill>
                <a:latin typeface="微软雅黑" panose="020B0503020204020204" pitchFamily="34" charset="-122"/>
              </a:rPr>
              <a:t>X 1</a:t>
            </a:r>
            <a:endParaRPr lang="en-US" altLang="zh-CN" sz="1100" b="1" dirty="0">
              <a:solidFill>
                <a:srgbClr val="1D1D1A"/>
              </a:solidFill>
              <a:latin typeface="微软雅黑" panose="020B0503020204020204" pitchFamily="34" charset="-122"/>
            </a:endParaRPr>
          </a:p>
        </p:txBody>
      </p:sp>
      <p:grpSp>
        <p:nvGrpSpPr>
          <p:cNvPr id="5" name="组合 4"/>
          <p:cNvGrpSpPr/>
          <p:nvPr/>
        </p:nvGrpSpPr>
        <p:grpSpPr>
          <a:xfrm>
            <a:off x="5253431" y="818057"/>
            <a:ext cx="1928157" cy="438138"/>
            <a:chOff x="1588286" y="5651733"/>
            <a:chExt cx="1928157" cy="438138"/>
          </a:xfrm>
        </p:grpSpPr>
        <p:sp>
          <p:nvSpPr>
            <p:cNvPr id="67" name="文本框 66"/>
            <p:cNvSpPr txBox="1"/>
            <p:nvPr/>
          </p:nvSpPr>
          <p:spPr>
            <a:xfrm>
              <a:off x="2060551" y="5734209"/>
              <a:ext cx="1455892" cy="261610"/>
            </a:xfrm>
            <a:prstGeom prst="rect">
              <a:avLst/>
            </a:prstGeom>
            <a:noFill/>
          </p:spPr>
          <p:txBody>
            <a:bodyPr wrap="square" rtlCol="0">
              <a:spAutoFit/>
            </a:bodyPr>
            <a:lstStyle/>
            <a:p>
              <a:pPr defTabSz="154899">
                <a:defRPr/>
              </a:pPr>
              <a:r>
                <a:rPr lang="zh-CN" altLang="en-US" sz="1100" kern="0" dirty="0">
                  <a:solidFill>
                    <a:srgbClr val="1D1D1A"/>
                  </a:solidFill>
                  <a:cs typeface="Huawei Sans" panose="020C0503030203020204" pitchFamily="34" charset="0"/>
                  <a:sym typeface="+mn-lt"/>
                </a:rPr>
                <a:t>昇</a:t>
              </a:r>
              <a:r>
                <a:rPr lang="zh-CN" altLang="en-US" sz="1100" kern="0">
                  <a:solidFill>
                    <a:srgbClr val="1D1D1A"/>
                  </a:solidFill>
                  <a:cs typeface="Huawei Sans" panose="020C0503030203020204" pitchFamily="34" charset="0"/>
                  <a:sym typeface="+mn-lt"/>
                </a:rPr>
                <a:t>腾</a:t>
              </a:r>
              <a:r>
                <a:rPr lang="en-US" altLang="zh-CN" sz="1100" kern="0">
                  <a:solidFill>
                    <a:srgbClr val="1D1D1A"/>
                  </a:solidFill>
                  <a:cs typeface="Huawei Sans" panose="020C0503030203020204" pitchFamily="34" charset="0"/>
                  <a:sym typeface="+mn-lt"/>
                </a:rPr>
                <a:t>310</a:t>
              </a:r>
              <a:endParaRPr lang="en-US" altLang="zh-CN" sz="1100" dirty="0">
                <a:solidFill>
                  <a:srgbClr val="1D1D1A"/>
                </a:solidFill>
                <a:ea typeface="Impact"/>
                <a:cs typeface="Huawei Sans" panose="020C0503030203020204" pitchFamily="34" charset="0"/>
                <a:sym typeface="Impact"/>
              </a:endParaRPr>
            </a:p>
          </p:txBody>
        </p:sp>
        <p:pic>
          <p:nvPicPr>
            <p:cNvPr id="68" name="图片 67"/>
            <p:cNvPicPr>
              <a:picLocks noChangeAspect="1"/>
            </p:cNvPicPr>
            <p:nvPr/>
          </p:nvPicPr>
          <p:blipFill>
            <a:blip r:embed="rId17"/>
            <a:stretch>
              <a:fillRect/>
            </a:stretch>
          </p:blipFill>
          <p:spPr>
            <a:xfrm>
              <a:off x="1588286" y="5651733"/>
              <a:ext cx="429058" cy="438138"/>
            </a:xfrm>
            <a:prstGeom prst="rect">
              <a:avLst/>
            </a:prstGeom>
          </p:spPr>
        </p:pic>
      </p:grpSp>
      <p:sp>
        <p:nvSpPr>
          <p:cNvPr id="72" name="矩形 71"/>
          <p:cNvSpPr/>
          <p:nvPr/>
        </p:nvSpPr>
        <p:spPr>
          <a:xfrm>
            <a:off x="336376" y="4427581"/>
            <a:ext cx="1204574" cy="415498"/>
          </a:xfrm>
          <a:prstGeom prst="rect">
            <a:avLst/>
          </a:prstGeom>
        </p:spPr>
        <p:txBody>
          <a:bodyPr wrap="square">
            <a:spAutoFit/>
          </a:bodyPr>
          <a:lstStyle/>
          <a:p>
            <a:pPr algn="ctr">
              <a:lnSpc>
                <a:spcPct val="150000"/>
              </a:lnSpc>
            </a:pPr>
            <a:r>
              <a:rPr lang="zh-CN" altLang="en-US" sz="1400" b="1">
                <a:solidFill>
                  <a:srgbClr val="1D1D1A"/>
                </a:solidFill>
                <a:latin typeface="微软雅黑" panose="020B0503020204020204" pitchFamily="34" charset="-122"/>
              </a:rPr>
              <a:t>应用场景</a:t>
            </a:r>
            <a:endParaRPr lang="en-US" altLang="zh-CN" sz="1400" b="1" dirty="0">
              <a:solidFill>
                <a:srgbClr val="1D1D1A"/>
              </a:solidFill>
              <a:latin typeface="微软雅黑" panose="020B0503020204020204" pitchFamily="34" charset="-122"/>
            </a:endParaRPr>
          </a:p>
        </p:txBody>
      </p:sp>
      <p:sp>
        <p:nvSpPr>
          <p:cNvPr id="73" name="矩形 72"/>
          <p:cNvSpPr/>
          <p:nvPr/>
        </p:nvSpPr>
        <p:spPr>
          <a:xfrm>
            <a:off x="4456003" y="1287884"/>
            <a:ext cx="408715" cy="346249"/>
          </a:xfrm>
          <a:prstGeom prst="rect">
            <a:avLst/>
          </a:prstGeom>
        </p:spPr>
        <p:txBody>
          <a:bodyPr wrap="square">
            <a:spAutoFit/>
          </a:bodyPr>
          <a:lstStyle/>
          <a:p>
            <a:pPr algn="ctr">
              <a:lnSpc>
                <a:spcPct val="150000"/>
              </a:lnSpc>
            </a:pPr>
            <a:r>
              <a:rPr lang="en-US" altLang="zh-CN" sz="1100" b="1">
                <a:solidFill>
                  <a:srgbClr val="1D1D1A"/>
                </a:solidFill>
                <a:latin typeface="微软雅黑" panose="020B0503020204020204" pitchFamily="34" charset="-122"/>
              </a:rPr>
              <a:t>X 1</a:t>
            </a:r>
            <a:endParaRPr lang="en-US" altLang="zh-CN" sz="1100" b="1" dirty="0">
              <a:solidFill>
                <a:srgbClr val="1D1D1A"/>
              </a:solidFill>
              <a:latin typeface="微软雅黑" panose="020B0503020204020204" pitchFamily="34" charset="-122"/>
            </a:endParaRPr>
          </a:p>
        </p:txBody>
      </p:sp>
      <p:sp>
        <p:nvSpPr>
          <p:cNvPr id="74" name="矩形 73"/>
          <p:cNvSpPr/>
          <p:nvPr/>
        </p:nvSpPr>
        <p:spPr>
          <a:xfrm>
            <a:off x="6952943" y="1287884"/>
            <a:ext cx="408715" cy="316369"/>
          </a:xfrm>
          <a:prstGeom prst="rect">
            <a:avLst/>
          </a:prstGeom>
        </p:spPr>
        <p:txBody>
          <a:bodyPr wrap="square">
            <a:spAutoFit/>
          </a:bodyPr>
          <a:lstStyle/>
          <a:p>
            <a:pPr algn="ctr">
              <a:lnSpc>
                <a:spcPct val="150000"/>
              </a:lnSpc>
            </a:pPr>
            <a:r>
              <a:rPr lang="en-US" altLang="zh-CN" sz="1100" b="1">
                <a:solidFill>
                  <a:srgbClr val="1D1D1A"/>
                </a:solidFill>
                <a:latin typeface="微软雅黑" panose="020B0503020204020204" pitchFamily="34" charset="-122"/>
              </a:rPr>
              <a:t>X 4</a:t>
            </a:r>
            <a:endParaRPr lang="en-US" altLang="zh-CN" sz="1100" b="1" dirty="0">
              <a:solidFill>
                <a:srgbClr val="1D1D1A"/>
              </a:solidFill>
              <a:latin typeface="微软雅黑" panose="020B0503020204020204" pitchFamily="34" charset="-122"/>
            </a:endParaRPr>
          </a:p>
        </p:txBody>
      </p:sp>
      <p:sp>
        <p:nvSpPr>
          <p:cNvPr id="75" name="矩形 74"/>
          <p:cNvSpPr/>
          <p:nvPr/>
        </p:nvSpPr>
        <p:spPr>
          <a:xfrm>
            <a:off x="9326969" y="1287884"/>
            <a:ext cx="408715" cy="346249"/>
          </a:xfrm>
          <a:prstGeom prst="rect">
            <a:avLst/>
          </a:prstGeom>
        </p:spPr>
        <p:txBody>
          <a:bodyPr wrap="square">
            <a:spAutoFit/>
          </a:bodyPr>
          <a:lstStyle/>
          <a:p>
            <a:pPr algn="ctr">
              <a:lnSpc>
                <a:spcPct val="150000"/>
              </a:lnSpc>
            </a:pPr>
            <a:r>
              <a:rPr lang="en-US" altLang="zh-CN" sz="1100" b="1">
                <a:solidFill>
                  <a:srgbClr val="1D1D1A"/>
                </a:solidFill>
                <a:latin typeface="微软雅黑" panose="020B0503020204020204" pitchFamily="34" charset="-122"/>
              </a:rPr>
              <a:t>X 1</a:t>
            </a:r>
            <a:endParaRPr lang="en-US" altLang="zh-CN" sz="1100" b="1" dirty="0">
              <a:solidFill>
                <a:srgbClr val="1D1D1A"/>
              </a:solidFill>
              <a:latin typeface="微软雅黑" panose="020B0503020204020204" pitchFamily="34" charset="-122"/>
            </a:endParaRPr>
          </a:p>
        </p:txBody>
      </p:sp>
      <p:pic>
        <p:nvPicPr>
          <p:cNvPr id="61" name="图片 60"/>
          <p:cNvPicPr>
            <a:picLocks noChangeAspect="1"/>
          </p:cNvPicPr>
          <p:nvPr/>
        </p:nvPicPr>
        <p:blipFill>
          <a:blip r:embed="rId17"/>
          <a:stretch>
            <a:fillRect/>
          </a:stretch>
        </p:blipFill>
        <p:spPr>
          <a:xfrm>
            <a:off x="2298539" y="1390919"/>
            <a:ext cx="158783" cy="162143"/>
          </a:xfrm>
          <a:prstGeom prst="rect">
            <a:avLst/>
          </a:prstGeom>
        </p:spPr>
      </p:pic>
      <p:pic>
        <p:nvPicPr>
          <p:cNvPr id="64" name="图片 63"/>
          <p:cNvPicPr>
            <a:picLocks noChangeAspect="1"/>
          </p:cNvPicPr>
          <p:nvPr/>
        </p:nvPicPr>
        <p:blipFill>
          <a:blip r:embed="rId17"/>
          <a:stretch>
            <a:fillRect/>
          </a:stretch>
        </p:blipFill>
        <p:spPr>
          <a:xfrm>
            <a:off x="4327037" y="1385893"/>
            <a:ext cx="158783" cy="162143"/>
          </a:xfrm>
          <a:prstGeom prst="rect">
            <a:avLst/>
          </a:prstGeom>
        </p:spPr>
      </p:pic>
      <p:pic>
        <p:nvPicPr>
          <p:cNvPr id="66" name="图片 65"/>
          <p:cNvPicPr>
            <a:picLocks noChangeAspect="1"/>
          </p:cNvPicPr>
          <p:nvPr/>
        </p:nvPicPr>
        <p:blipFill>
          <a:blip r:embed="rId17"/>
          <a:stretch>
            <a:fillRect/>
          </a:stretch>
        </p:blipFill>
        <p:spPr>
          <a:xfrm>
            <a:off x="6827108" y="1401378"/>
            <a:ext cx="158783" cy="162143"/>
          </a:xfrm>
          <a:prstGeom prst="rect">
            <a:avLst/>
          </a:prstGeom>
        </p:spPr>
      </p:pic>
      <p:pic>
        <p:nvPicPr>
          <p:cNvPr id="69" name="图片 68"/>
          <p:cNvPicPr>
            <a:picLocks noChangeAspect="1"/>
          </p:cNvPicPr>
          <p:nvPr/>
        </p:nvPicPr>
        <p:blipFill>
          <a:blip r:embed="rId17"/>
          <a:stretch>
            <a:fillRect/>
          </a:stretch>
        </p:blipFill>
        <p:spPr>
          <a:xfrm>
            <a:off x="9217829" y="1384185"/>
            <a:ext cx="158783" cy="162143"/>
          </a:xfrm>
          <a:prstGeom prst="rect">
            <a:avLst/>
          </a:prstGeom>
        </p:spPr>
      </p:pic>
    </p:spTree>
    <p:extLst>
      <p:ext uri="{BB962C8B-B14F-4D97-AF65-F5344CB8AC3E}">
        <p14:creationId xmlns:p14="http://schemas.microsoft.com/office/powerpoint/2010/main" val="15272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ubtitle 1">
            <a:extLst>
              <a:ext uri="{FF2B5EF4-FFF2-40B4-BE49-F238E27FC236}">
                <a16:creationId xmlns:a16="http://schemas.microsoft.com/office/drawing/2014/main" id="{C6ADB1D9-336D-594D-9418-4BC486843D21}"/>
              </a:ext>
            </a:extLst>
          </p:cNvPr>
          <p:cNvSpPr txBox="1">
            <a:spLocks/>
          </p:cNvSpPr>
          <p:nvPr/>
        </p:nvSpPr>
        <p:spPr>
          <a:xfrm>
            <a:off x="727073" y="214240"/>
            <a:ext cx="10387141" cy="483787"/>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990000"/>
                </a:solidFill>
                <a:latin typeface="Microsoft YaHei" panose="020B0503020204020204" pitchFamily="34" charset="-122"/>
              </a:rPr>
              <a:t>基于昇腾</a:t>
            </a:r>
            <a:r>
              <a:rPr lang="en-US" altLang="zh-CN" sz="3200" b="1" dirty="0">
                <a:solidFill>
                  <a:srgbClr val="990000"/>
                </a:solidFill>
                <a:latin typeface="Microsoft YaHei" panose="020B0503020204020204" pitchFamily="34" charset="-122"/>
              </a:rPr>
              <a:t>AI</a:t>
            </a:r>
            <a:r>
              <a:rPr lang="zh-CN" altLang="en-US" sz="3200" b="1" dirty="0">
                <a:solidFill>
                  <a:srgbClr val="990000"/>
                </a:solidFill>
                <a:latin typeface="Microsoft YaHei" panose="020B0503020204020204" pitchFamily="34" charset="-122"/>
              </a:rPr>
              <a:t>处理器的产品形态</a:t>
            </a:r>
            <a:endParaRPr lang="en-US" sz="3200" b="1" dirty="0">
              <a:solidFill>
                <a:srgbClr val="990000"/>
              </a:solidFill>
              <a:latin typeface="Microsoft YaHei" panose="020B0503020204020204" pitchFamily="34" charset="-122"/>
            </a:endParaRPr>
          </a:p>
        </p:txBody>
      </p:sp>
      <p:grpSp>
        <p:nvGrpSpPr>
          <p:cNvPr id="2" name="组合 1"/>
          <p:cNvGrpSpPr/>
          <p:nvPr/>
        </p:nvGrpSpPr>
        <p:grpSpPr>
          <a:xfrm>
            <a:off x="718546" y="1492557"/>
            <a:ext cx="10778041" cy="1933522"/>
            <a:chOff x="727073" y="444514"/>
            <a:chExt cx="10778041" cy="1933522"/>
          </a:xfrm>
        </p:grpSpPr>
        <p:grpSp>
          <p:nvGrpSpPr>
            <p:cNvPr id="6" name="组合 5"/>
            <p:cNvGrpSpPr/>
            <p:nvPr/>
          </p:nvGrpSpPr>
          <p:grpSpPr>
            <a:xfrm>
              <a:off x="727073" y="856112"/>
              <a:ext cx="10778041" cy="1521924"/>
              <a:chOff x="727073" y="3717853"/>
              <a:chExt cx="10778041" cy="1521924"/>
            </a:xfrm>
          </p:grpSpPr>
          <p:pic>
            <p:nvPicPr>
              <p:cNvPr id="32" name="图片 31"/>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5582139" y="3717853"/>
                <a:ext cx="1868066" cy="965200"/>
              </a:xfrm>
              <a:prstGeom prst="rect">
                <a:avLst/>
              </a:prstGeom>
            </p:spPr>
          </p:pic>
          <p:sp>
            <p:nvSpPr>
              <p:cNvPr id="33" name="文本框 11"/>
              <p:cNvSpPr txBox="1"/>
              <p:nvPr/>
            </p:nvSpPr>
            <p:spPr>
              <a:xfrm>
                <a:off x="727073" y="4254970"/>
                <a:ext cx="1366634" cy="246157"/>
              </a:xfrm>
              <a:prstGeom prst="rect">
                <a:avLst/>
              </a:prstGeom>
              <a:noFill/>
              <a:ln>
                <a:noFill/>
              </a:ln>
            </p:spPr>
            <p:txBody>
              <a:bodyPr wrap="square" lIns="0" tIns="0" rIns="0" bIns="0" rtlCol="0" anchor="ctr" anchorCtr="1">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pPr>
                  <a:defRPr/>
                </a:pPr>
                <a:r>
                  <a:rPr lang="en-US" altLang="zh-CN" sz="1600" kern="0" dirty="0">
                    <a:solidFill>
                      <a:srgbClr val="666666">
                        <a:lumMod val="50000"/>
                      </a:srgbClr>
                    </a:solidFill>
                  </a:rPr>
                  <a:t>AI</a:t>
                </a:r>
                <a:r>
                  <a:rPr lang="zh-CN" altLang="en-US" sz="1600" kern="0" dirty="0">
                    <a:solidFill>
                      <a:srgbClr val="666666">
                        <a:lumMod val="50000"/>
                      </a:srgbClr>
                    </a:solidFill>
                  </a:rPr>
                  <a:t>解决方案</a:t>
                </a:r>
                <a:endParaRPr lang="en-US" altLang="zh-CN" sz="1600" dirty="0">
                  <a:solidFill>
                    <a:srgbClr val="666666">
                      <a:lumMod val="50000"/>
                    </a:srgbClr>
                  </a:solidFill>
                </a:endParaRPr>
              </a:p>
            </p:txBody>
          </p:sp>
          <p:sp>
            <p:nvSpPr>
              <p:cNvPr id="37" name="矩形 36"/>
              <p:cNvSpPr/>
              <p:nvPr/>
            </p:nvSpPr>
            <p:spPr>
              <a:xfrm>
                <a:off x="2034384" y="4872307"/>
                <a:ext cx="9470729" cy="367470"/>
              </a:xfrm>
              <a:prstGeom prst="rect">
                <a:avLst/>
              </a:prstGeom>
              <a:solidFill>
                <a:srgbClr val="4E6C8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zh-CN" altLang="en-US" sz="1400">
                  <a:solidFill>
                    <a:prstClr val="white"/>
                  </a:solidFill>
                  <a:latin typeface="Arial" panose="020B0604020202020204" pitchFamily="34" charset="0"/>
                  <a:cs typeface="Arial" panose="020B0604020202020204" pitchFamily="34" charset="0"/>
                </a:endParaRPr>
              </a:p>
            </p:txBody>
          </p:sp>
          <p:sp>
            <p:nvSpPr>
              <p:cNvPr id="38" name="Freeform 6"/>
              <p:cNvSpPr>
                <a:spLocks/>
              </p:cNvSpPr>
              <p:nvPr/>
            </p:nvSpPr>
            <p:spPr bwMode="auto">
              <a:xfrm>
                <a:off x="2034385" y="4527134"/>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chemeClr val="bg1">
                      <a:alpha val="0"/>
                    </a:schemeClr>
                  </a:gs>
                </a:gsLst>
                <a:lin ang="16200000" scaled="0"/>
              </a:gradFill>
              <a:ln>
                <a:noFill/>
              </a:ln>
            </p:spPr>
            <p:txBody>
              <a:bodyPr vert="horz" wrap="square" lIns="91416" tIns="45708" rIns="91416" bIns="45708" numCol="1" anchor="t" anchorCtr="0" compatLnSpc="1">
                <a:prstTxWarp prst="textNoShape">
                  <a:avLst/>
                </a:prstTxWarp>
              </a:bodyPr>
              <a:lstStyle/>
              <a:p>
                <a:endParaRPr lang="zh-CN" altLang="en-US" sz="1400">
                  <a:solidFill>
                    <a:prstClr val="black"/>
                  </a:solidFill>
                  <a:latin typeface="Arial" panose="020B0604020202020204" pitchFamily="34" charset="0"/>
                  <a:cs typeface="Arial" panose="020B0604020202020204" pitchFamily="34" charset="0"/>
                </a:endParaRPr>
              </a:p>
            </p:txBody>
          </p:sp>
          <p:sp>
            <p:nvSpPr>
              <p:cNvPr id="39" name="Rectangle 3"/>
              <p:cNvSpPr/>
              <p:nvPr/>
            </p:nvSpPr>
            <p:spPr bwMode="auto">
              <a:xfrm>
                <a:off x="2576532" y="4916013"/>
                <a:ext cx="2400867"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buClr>
                    <a:srgbClr val="CC9900"/>
                  </a:buClr>
                </a:pPr>
                <a:r>
                  <a:rPr lang="en-US" altLang="zh-CN" sz="1400" b="1" kern="0">
                    <a:solidFill>
                      <a:prstClr val="white"/>
                    </a:solidFill>
                    <a:latin typeface="微软雅黑" panose="020B0503020204020204" pitchFamily="34" charset="-122"/>
                  </a:rPr>
                  <a:t>Atlas 800 AI</a:t>
                </a:r>
                <a:r>
                  <a:rPr lang="zh-CN" altLang="en-US" sz="1400" b="1" kern="0">
                    <a:solidFill>
                      <a:prstClr val="white"/>
                    </a:solidFill>
                    <a:latin typeface="微软雅黑" panose="020B0503020204020204" pitchFamily="34" charset="-122"/>
                  </a:rPr>
                  <a:t>服务器</a:t>
                </a:r>
                <a:r>
                  <a:rPr lang="en-US" altLang="zh-CN" sz="1400" b="1" kern="0">
                    <a:solidFill>
                      <a:prstClr val="white"/>
                    </a:solidFill>
                    <a:latin typeface="微软雅黑" panose="020B0503020204020204" pitchFamily="34" charset="-122"/>
                  </a:rPr>
                  <a:t>(</a:t>
                </a:r>
                <a:r>
                  <a:rPr lang="zh-CN" altLang="en-US" sz="1400" b="1" kern="0">
                    <a:solidFill>
                      <a:prstClr val="white"/>
                    </a:solidFill>
                    <a:latin typeface="微软雅黑" panose="020B0503020204020204" pitchFamily="34" charset="-122"/>
                  </a:rPr>
                  <a:t>推理平台</a:t>
                </a:r>
                <a:r>
                  <a:rPr lang="en-US" altLang="zh-CN" sz="1400" b="1" kern="0">
                    <a:solidFill>
                      <a:prstClr val="white"/>
                    </a:solidFill>
                    <a:latin typeface="微软雅黑" panose="020B0503020204020204" pitchFamily="34" charset="-122"/>
                  </a:rPr>
                  <a:t>)</a:t>
                </a:r>
                <a:endParaRPr lang="en-US" altLang="zh-CN" sz="1400" b="1" kern="0" dirty="0">
                  <a:solidFill>
                    <a:prstClr val="white"/>
                  </a:solidFill>
                  <a:latin typeface="微软雅黑" panose="020B0503020204020204" pitchFamily="34" charset="-122"/>
                </a:endParaRPr>
              </a:p>
            </p:txBody>
          </p:sp>
          <p:sp>
            <p:nvSpPr>
              <p:cNvPr id="41" name="Rectangle 3"/>
              <p:cNvSpPr/>
              <p:nvPr/>
            </p:nvSpPr>
            <p:spPr bwMode="auto">
              <a:xfrm>
                <a:off x="8796631" y="4926798"/>
                <a:ext cx="1860572"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buClr>
                    <a:srgbClr val="CC9900"/>
                  </a:buClr>
                </a:pPr>
                <a:r>
                  <a:rPr lang="en-US" altLang="zh-CN" sz="1400" b="1" kern="0">
                    <a:solidFill>
                      <a:prstClr val="white"/>
                    </a:solidFill>
                    <a:latin typeface="微软雅黑" panose="020B0503020204020204" pitchFamily="34" charset="-122"/>
                  </a:rPr>
                  <a:t>Atlas 900 AI</a:t>
                </a:r>
                <a:r>
                  <a:rPr lang="zh-CN" altLang="en-US" sz="1400" b="1" kern="0">
                    <a:solidFill>
                      <a:prstClr val="white"/>
                    </a:solidFill>
                    <a:latin typeface="微软雅黑" panose="020B0503020204020204" pitchFamily="34" charset="-122"/>
                  </a:rPr>
                  <a:t>训练集群</a:t>
                </a:r>
                <a:endParaRPr lang="en-US" altLang="zh-CN" sz="1400" b="1" kern="0" dirty="0">
                  <a:solidFill>
                    <a:prstClr val="white"/>
                  </a:solidFill>
                  <a:latin typeface="微软雅黑" panose="020B0503020204020204" pitchFamily="34" charset="-122"/>
                </a:endParaRPr>
              </a:p>
            </p:txBody>
          </p:sp>
        </p:gr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3931" y="444514"/>
              <a:ext cx="3292819" cy="1852211"/>
            </a:xfrm>
            <a:prstGeom prst="rect">
              <a:avLst/>
            </a:prstGeom>
          </p:spPr>
        </p:pic>
        <p:pic>
          <p:nvPicPr>
            <p:cNvPr id="35" name="图片 34" descr="图片包含 电子产品&#10;&#10;描述已自动生成">
              <a:extLst>
                <a:ext uri="{FF2B5EF4-FFF2-40B4-BE49-F238E27FC236}">
                  <a16:creationId xmlns:a16="http://schemas.microsoft.com/office/drawing/2014/main" id="{83C30F1D-9431-49B4-BDD1-1B9B4C67F9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524" t="58040" r="5501" b="13154"/>
            <a:stretch/>
          </p:blipFill>
          <p:spPr>
            <a:xfrm>
              <a:off x="2789257" y="1069207"/>
              <a:ext cx="1962585" cy="678376"/>
            </a:xfrm>
            <a:prstGeom prst="rect">
              <a:avLst/>
            </a:prstGeom>
            <a:effectLst>
              <a:outerShdw blurRad="50800" dist="38100" dir="5400000" algn="tr" rotWithShape="0">
                <a:prstClr val="black">
                  <a:alpha val="24000"/>
                </a:prstClr>
              </a:outerShdw>
            </a:effectLst>
          </p:spPr>
        </p:pic>
        <p:sp>
          <p:nvSpPr>
            <p:cNvPr id="36" name="Rectangle 3"/>
            <p:cNvSpPr/>
            <p:nvPr/>
          </p:nvSpPr>
          <p:spPr bwMode="auto">
            <a:xfrm>
              <a:off x="5446671" y="2051144"/>
              <a:ext cx="2417259"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buClr>
                  <a:srgbClr val="CC9900"/>
                </a:buClr>
              </a:pPr>
              <a:r>
                <a:rPr lang="en-US" altLang="zh-CN" sz="1400" b="1" kern="0">
                  <a:solidFill>
                    <a:prstClr val="white"/>
                  </a:solidFill>
                  <a:latin typeface="微软雅黑" panose="020B0503020204020204" pitchFamily="34" charset="-122"/>
                </a:rPr>
                <a:t>Atlas 800 AI</a:t>
              </a:r>
              <a:r>
                <a:rPr lang="zh-CN" altLang="en-US" sz="1400" b="1" kern="0">
                  <a:solidFill>
                    <a:prstClr val="white"/>
                  </a:solidFill>
                  <a:latin typeface="微软雅黑" panose="020B0503020204020204" pitchFamily="34" charset="-122"/>
                </a:rPr>
                <a:t>服务器</a:t>
              </a:r>
              <a:r>
                <a:rPr lang="en-US" altLang="zh-CN" sz="1400" b="1" kern="0">
                  <a:solidFill>
                    <a:prstClr val="white"/>
                  </a:solidFill>
                  <a:latin typeface="微软雅黑" panose="020B0503020204020204" pitchFamily="34" charset="-122"/>
                </a:rPr>
                <a:t>(</a:t>
              </a:r>
              <a:r>
                <a:rPr lang="zh-CN" altLang="en-US" sz="1400" b="1" kern="0">
                  <a:solidFill>
                    <a:prstClr val="white"/>
                  </a:solidFill>
                  <a:latin typeface="微软雅黑" panose="020B0503020204020204" pitchFamily="34" charset="-122"/>
                </a:rPr>
                <a:t>训练平台</a:t>
              </a:r>
              <a:r>
                <a:rPr lang="en-US" altLang="zh-CN" sz="1400" b="1" kern="0">
                  <a:solidFill>
                    <a:prstClr val="white"/>
                  </a:solidFill>
                  <a:latin typeface="微软雅黑" panose="020B0503020204020204" pitchFamily="34" charset="-122"/>
                </a:rPr>
                <a:t>)</a:t>
              </a:r>
              <a:endParaRPr lang="en-US" altLang="zh-CN" sz="1400" b="1" kern="0" dirty="0">
                <a:solidFill>
                  <a:prstClr val="white"/>
                </a:solidFill>
                <a:latin typeface="微软雅黑" panose="020B0503020204020204" pitchFamily="34" charset="-122"/>
              </a:endParaRPr>
            </a:p>
          </p:txBody>
        </p:sp>
      </p:grpSp>
      <p:grpSp>
        <p:nvGrpSpPr>
          <p:cNvPr id="3" name="组合 2"/>
          <p:cNvGrpSpPr/>
          <p:nvPr/>
        </p:nvGrpSpPr>
        <p:grpSpPr>
          <a:xfrm>
            <a:off x="4322240" y="790456"/>
            <a:ext cx="1186074" cy="438138"/>
            <a:chOff x="1588286" y="5651733"/>
            <a:chExt cx="1186074" cy="438138"/>
          </a:xfrm>
        </p:grpSpPr>
        <p:sp>
          <p:nvSpPr>
            <p:cNvPr id="42" name="文本框 41"/>
            <p:cNvSpPr txBox="1"/>
            <p:nvPr/>
          </p:nvSpPr>
          <p:spPr>
            <a:xfrm>
              <a:off x="2040775" y="5739997"/>
              <a:ext cx="733585" cy="261610"/>
            </a:xfrm>
            <a:prstGeom prst="rect">
              <a:avLst/>
            </a:prstGeom>
            <a:noFill/>
          </p:spPr>
          <p:txBody>
            <a:bodyPr wrap="square" rtlCol="0">
              <a:spAutoFit/>
            </a:bodyPr>
            <a:lstStyle/>
            <a:p>
              <a:pPr defTabSz="154899">
                <a:defRPr/>
              </a:pPr>
              <a:r>
                <a:rPr lang="zh-CN" altLang="en-US" sz="1100" kern="0" dirty="0">
                  <a:solidFill>
                    <a:srgbClr val="1D1D1A"/>
                  </a:solidFill>
                  <a:cs typeface="Huawei Sans" panose="020C0503030203020204" pitchFamily="34" charset="0"/>
                  <a:sym typeface="+mn-lt"/>
                </a:rPr>
                <a:t>昇</a:t>
              </a:r>
              <a:r>
                <a:rPr lang="zh-CN" altLang="en-US" sz="1100" kern="0">
                  <a:solidFill>
                    <a:srgbClr val="1D1D1A"/>
                  </a:solidFill>
                  <a:cs typeface="Huawei Sans" panose="020C0503030203020204" pitchFamily="34" charset="0"/>
                  <a:sym typeface="+mn-lt"/>
                </a:rPr>
                <a:t>腾</a:t>
              </a:r>
              <a:r>
                <a:rPr lang="en-US" altLang="zh-CN" sz="1100" kern="0">
                  <a:solidFill>
                    <a:srgbClr val="1D1D1A"/>
                  </a:solidFill>
                  <a:cs typeface="Huawei Sans" panose="020C0503030203020204" pitchFamily="34" charset="0"/>
                  <a:sym typeface="+mn-lt"/>
                </a:rPr>
                <a:t>310</a:t>
              </a:r>
              <a:endParaRPr lang="en-US" altLang="zh-CN" sz="1100" dirty="0">
                <a:solidFill>
                  <a:srgbClr val="1D1D1A"/>
                </a:solidFill>
                <a:ea typeface="Impact"/>
                <a:cs typeface="Huawei Sans" panose="020C0503030203020204" pitchFamily="34" charset="0"/>
                <a:sym typeface="Impact"/>
              </a:endParaRPr>
            </a:p>
          </p:txBody>
        </p:sp>
        <p:pic>
          <p:nvPicPr>
            <p:cNvPr id="43" name="图片 42"/>
            <p:cNvPicPr>
              <a:picLocks noChangeAspect="1"/>
            </p:cNvPicPr>
            <p:nvPr/>
          </p:nvPicPr>
          <p:blipFill>
            <a:blip r:embed="rId5"/>
            <a:stretch>
              <a:fillRect/>
            </a:stretch>
          </p:blipFill>
          <p:spPr>
            <a:xfrm>
              <a:off x="1588286" y="5651733"/>
              <a:ext cx="429058" cy="438138"/>
            </a:xfrm>
            <a:prstGeom prst="rect">
              <a:avLst/>
            </a:prstGeom>
          </p:spPr>
        </p:pic>
      </p:grpSp>
      <p:grpSp>
        <p:nvGrpSpPr>
          <p:cNvPr id="4" name="组合 3"/>
          <p:cNvGrpSpPr/>
          <p:nvPr/>
        </p:nvGrpSpPr>
        <p:grpSpPr>
          <a:xfrm>
            <a:off x="5848078" y="786291"/>
            <a:ext cx="1235315" cy="468526"/>
            <a:chOff x="3779422" y="5605520"/>
            <a:chExt cx="1235315" cy="468526"/>
          </a:xfrm>
        </p:grpSpPr>
        <p:sp>
          <p:nvSpPr>
            <p:cNvPr id="40" name="文本框 39"/>
            <p:cNvSpPr txBox="1"/>
            <p:nvPr/>
          </p:nvSpPr>
          <p:spPr>
            <a:xfrm>
              <a:off x="4228325" y="5735997"/>
              <a:ext cx="786412" cy="261610"/>
            </a:xfrm>
            <a:prstGeom prst="rect">
              <a:avLst/>
            </a:prstGeom>
            <a:noFill/>
          </p:spPr>
          <p:txBody>
            <a:bodyPr wrap="square" rtlCol="0">
              <a:spAutoFit/>
            </a:bodyPr>
            <a:lstStyle/>
            <a:p>
              <a:pPr defTabSz="154899">
                <a:defRPr/>
              </a:pPr>
              <a:r>
                <a:rPr lang="zh-CN" altLang="en-US" sz="1100" kern="0" dirty="0">
                  <a:solidFill>
                    <a:srgbClr val="1D1D1A"/>
                  </a:solidFill>
                  <a:cs typeface="Huawei Sans" panose="020C0503030203020204" pitchFamily="34" charset="0"/>
                  <a:sym typeface="+mn-lt"/>
                </a:rPr>
                <a:t>昇</a:t>
              </a:r>
              <a:r>
                <a:rPr lang="zh-CN" altLang="en-US" sz="1100" kern="0">
                  <a:solidFill>
                    <a:srgbClr val="1D1D1A"/>
                  </a:solidFill>
                  <a:cs typeface="Huawei Sans" panose="020C0503030203020204" pitchFamily="34" charset="0"/>
                  <a:sym typeface="+mn-lt"/>
                </a:rPr>
                <a:t>腾</a:t>
              </a:r>
              <a:r>
                <a:rPr lang="en-US" altLang="zh-CN" sz="1100" kern="0">
                  <a:solidFill>
                    <a:srgbClr val="1D1D1A"/>
                  </a:solidFill>
                  <a:cs typeface="Huawei Sans" panose="020C0503030203020204" pitchFamily="34" charset="0"/>
                  <a:sym typeface="+mn-lt"/>
                </a:rPr>
                <a:t>910</a:t>
              </a:r>
              <a:endParaRPr lang="en-US" altLang="zh-CN" sz="1100" dirty="0">
                <a:solidFill>
                  <a:srgbClr val="1D1D1A"/>
                </a:solidFill>
                <a:ea typeface="Impact"/>
                <a:cs typeface="Huawei Sans" panose="020C0503030203020204" pitchFamily="34" charset="0"/>
                <a:sym typeface="Impact"/>
              </a:endParaRPr>
            </a:p>
          </p:txBody>
        </p:sp>
        <p:pic>
          <p:nvPicPr>
            <p:cNvPr id="49" name="图片 48"/>
            <p:cNvPicPr>
              <a:picLocks noChangeAspect="1"/>
            </p:cNvPicPr>
            <p:nvPr/>
          </p:nvPicPr>
          <p:blipFill>
            <a:blip r:embed="rId6"/>
            <a:stretch>
              <a:fillRect/>
            </a:stretch>
          </p:blipFill>
          <p:spPr>
            <a:xfrm>
              <a:off x="3779422" y="5605520"/>
              <a:ext cx="428400" cy="468526"/>
            </a:xfrm>
            <a:prstGeom prst="rect">
              <a:avLst/>
            </a:prstGeom>
          </p:spPr>
        </p:pic>
      </p:grpSp>
      <p:pic>
        <p:nvPicPr>
          <p:cNvPr id="50" name="Picture 19" descr="\\Bchief-sever180\共享\华为\2016\6月\D-201606417-金融营销材料设计-刘泉\文件\link\组 26.png"/>
          <p:cNvPicPr>
            <a:picLocks noChangeAspect="1" noChangeArrowheads="1"/>
          </p:cNvPicPr>
          <p:nvPr/>
        </p:nvPicPr>
        <p:blipFill>
          <a:blip r:embed="rId7" cstate="print">
            <a:duotone>
              <a:srgbClr val="ED7D31">
                <a:shade val="45000"/>
                <a:satMod val="135000"/>
              </a:srgbClr>
              <a:prstClr val="white"/>
            </a:duotone>
          </a:blip>
          <a:srcRect/>
          <a:stretch>
            <a:fillRect/>
          </a:stretch>
        </p:blipFill>
        <p:spPr bwMode="auto">
          <a:xfrm rot="10800000">
            <a:off x="2480335" y="1253935"/>
            <a:ext cx="7256272" cy="365628"/>
          </a:xfrm>
          <a:prstGeom prst="rect">
            <a:avLst/>
          </a:prstGeom>
          <a:noFill/>
        </p:spPr>
      </p:pic>
      <p:pic>
        <p:nvPicPr>
          <p:cNvPr id="56" name="图片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9962" y="1501032"/>
            <a:ext cx="848863" cy="477486"/>
          </a:xfrm>
          <a:prstGeom prst="rect">
            <a:avLst/>
          </a:prstGeom>
        </p:spPr>
      </p:pic>
      <p:sp>
        <p:nvSpPr>
          <p:cNvPr id="57" name="矩形 56"/>
          <p:cNvSpPr/>
          <p:nvPr/>
        </p:nvSpPr>
        <p:spPr>
          <a:xfrm>
            <a:off x="3449221" y="1569695"/>
            <a:ext cx="633195" cy="346249"/>
          </a:xfrm>
          <a:prstGeom prst="rect">
            <a:avLst/>
          </a:prstGeom>
        </p:spPr>
        <p:txBody>
          <a:bodyPr wrap="square">
            <a:spAutoFit/>
          </a:bodyPr>
          <a:lstStyle/>
          <a:p>
            <a:pPr algn="ctr">
              <a:lnSpc>
                <a:spcPct val="150000"/>
              </a:lnSpc>
            </a:pPr>
            <a:r>
              <a:rPr lang="en-US" altLang="zh-CN" sz="1100" b="1">
                <a:solidFill>
                  <a:srgbClr val="1D1D1A"/>
                </a:solidFill>
                <a:latin typeface="微软雅黑" panose="020B0503020204020204" pitchFamily="34" charset="-122"/>
              </a:rPr>
              <a:t>X 8  + </a:t>
            </a:r>
            <a:endParaRPr lang="en-US" altLang="zh-CN" sz="1100" b="1" dirty="0">
              <a:solidFill>
                <a:srgbClr val="1D1D1A"/>
              </a:solidFill>
              <a:latin typeface="微软雅黑" panose="020B0503020204020204" pitchFamily="34" charset="-122"/>
            </a:endParaRPr>
          </a:p>
        </p:txBody>
      </p:sp>
      <p:grpSp>
        <p:nvGrpSpPr>
          <p:cNvPr id="5" name="组合 4"/>
          <p:cNvGrpSpPr/>
          <p:nvPr/>
        </p:nvGrpSpPr>
        <p:grpSpPr>
          <a:xfrm>
            <a:off x="7261793" y="786290"/>
            <a:ext cx="1728941" cy="442303"/>
            <a:chOff x="7261793" y="786290"/>
            <a:chExt cx="1728941" cy="442303"/>
          </a:xfrm>
        </p:grpSpPr>
        <p:grpSp>
          <p:nvGrpSpPr>
            <p:cNvPr id="51" name="组合 50"/>
            <p:cNvGrpSpPr/>
            <p:nvPr/>
          </p:nvGrpSpPr>
          <p:grpSpPr>
            <a:xfrm>
              <a:off x="7261793" y="786290"/>
              <a:ext cx="410284" cy="442303"/>
              <a:chOff x="3681925" y="3288151"/>
              <a:chExt cx="775400" cy="823096"/>
            </a:xfrm>
          </p:grpSpPr>
          <p:pic>
            <p:nvPicPr>
              <p:cNvPr id="52" name="image60.tif" descr="image60.tif"/>
              <p:cNvPicPr>
                <a:picLocks noChangeAspect="1"/>
              </p:cNvPicPr>
              <p:nvPr/>
            </p:nvPicPr>
            <p:blipFill>
              <a:blip r:embed="rId9"/>
              <a:srcRect t="81" b="81"/>
              <a:stretch>
                <a:fillRect/>
              </a:stretch>
            </p:blipFill>
            <p:spPr>
              <a:xfrm>
                <a:off x="3681925" y="3288151"/>
                <a:ext cx="775400" cy="823096"/>
              </a:xfrm>
              <a:prstGeom prst="rect">
                <a:avLst/>
              </a:prstGeom>
              <a:ln w="3175">
                <a:miter lim="400000"/>
              </a:ln>
            </p:spPr>
          </p:pic>
          <p:pic>
            <p:nvPicPr>
              <p:cNvPr id="53" name="图片 52"/>
              <p:cNvPicPr>
                <a:picLocks noChangeAspect="1"/>
              </p:cNvPicPr>
              <p:nvPr/>
            </p:nvPicPr>
            <p:blipFill>
              <a:blip r:embed="rId10"/>
              <a:stretch>
                <a:fillRect/>
              </a:stretch>
            </p:blipFill>
            <p:spPr>
              <a:xfrm>
                <a:off x="3776518" y="3698197"/>
                <a:ext cx="449655" cy="190166"/>
              </a:xfrm>
              <a:prstGeom prst="rect">
                <a:avLst/>
              </a:prstGeom>
            </p:spPr>
          </p:pic>
          <p:pic>
            <p:nvPicPr>
              <p:cNvPr id="54" name="图片 53"/>
              <p:cNvPicPr>
                <a:picLocks noChangeAspect="1"/>
              </p:cNvPicPr>
              <p:nvPr/>
            </p:nvPicPr>
            <p:blipFill>
              <a:blip r:embed="rId10"/>
              <a:stretch>
                <a:fillRect/>
              </a:stretch>
            </p:blipFill>
            <p:spPr>
              <a:xfrm>
                <a:off x="3872605" y="3513407"/>
                <a:ext cx="469624" cy="190166"/>
              </a:xfrm>
              <a:prstGeom prst="rect">
                <a:avLst/>
              </a:prstGeom>
            </p:spPr>
          </p:pic>
          <p:pic>
            <p:nvPicPr>
              <p:cNvPr id="55" name="图片 54"/>
              <p:cNvPicPr>
                <a:picLocks noChangeAspect="1"/>
              </p:cNvPicPr>
              <p:nvPr/>
            </p:nvPicPr>
            <p:blipFill rotWithShape="1">
              <a:blip r:embed="rId11" cstate="print">
                <a:extLst>
                  <a:ext uri="{28A0092B-C50C-407E-A947-70E740481C1C}">
                    <a14:useLocalDpi xmlns:a14="http://schemas.microsoft.com/office/drawing/2010/main" val="0"/>
                  </a:ext>
                </a:extLst>
              </a:blip>
              <a:srcRect l="27519" t="17314" r="29624" b="33907"/>
              <a:stretch/>
            </p:blipFill>
            <p:spPr>
              <a:xfrm>
                <a:off x="3797979" y="3467683"/>
                <a:ext cx="640207" cy="412665"/>
              </a:xfrm>
              <a:prstGeom prst="rect">
                <a:avLst/>
              </a:prstGeom>
            </p:spPr>
          </p:pic>
        </p:grpSp>
        <p:sp>
          <p:nvSpPr>
            <p:cNvPr id="58" name="文本框 57"/>
            <p:cNvSpPr txBox="1"/>
            <p:nvPr/>
          </p:nvSpPr>
          <p:spPr>
            <a:xfrm>
              <a:off x="7739799" y="916768"/>
              <a:ext cx="1250935" cy="261610"/>
            </a:xfrm>
            <a:prstGeom prst="rect">
              <a:avLst/>
            </a:prstGeom>
            <a:noFill/>
          </p:spPr>
          <p:txBody>
            <a:bodyPr wrap="square" rtlCol="0">
              <a:spAutoFit/>
            </a:bodyPr>
            <a:lstStyle/>
            <a:p>
              <a:pPr defTabSz="154899">
                <a:defRPr/>
              </a:pPr>
              <a:r>
                <a:rPr lang="zh-CN" altLang="en-US" sz="1100" kern="0">
                  <a:solidFill>
                    <a:srgbClr val="1D1D1A"/>
                  </a:solidFill>
                  <a:cs typeface="Huawei Sans" panose="020C0503030203020204" pitchFamily="34" charset="0"/>
                  <a:sym typeface="+mn-lt"/>
                </a:rPr>
                <a:t>鲲鹏</a:t>
              </a:r>
              <a:r>
                <a:rPr lang="en-US" altLang="zh-CN" sz="1100" kern="0">
                  <a:solidFill>
                    <a:srgbClr val="1D1D1A"/>
                  </a:solidFill>
                  <a:cs typeface="Huawei Sans" panose="020C0503030203020204" pitchFamily="34" charset="0"/>
                  <a:sym typeface="+mn-lt"/>
                </a:rPr>
                <a:t>920  or x86</a:t>
              </a:r>
              <a:endParaRPr lang="en-US" altLang="zh-CN" sz="1100" dirty="0">
                <a:solidFill>
                  <a:srgbClr val="1D1D1A"/>
                </a:solidFill>
                <a:ea typeface="Impact"/>
                <a:cs typeface="Huawei Sans" panose="020C0503030203020204" pitchFamily="34" charset="0"/>
                <a:sym typeface="Impact"/>
              </a:endParaRPr>
            </a:p>
          </p:txBody>
        </p:sp>
      </p:grpSp>
      <p:grpSp>
        <p:nvGrpSpPr>
          <p:cNvPr id="13" name="组合 12"/>
          <p:cNvGrpSpPr/>
          <p:nvPr/>
        </p:nvGrpSpPr>
        <p:grpSpPr>
          <a:xfrm>
            <a:off x="2345229" y="3579813"/>
            <a:ext cx="5187174" cy="2768252"/>
            <a:chOff x="1995606" y="3579813"/>
            <a:chExt cx="5187174" cy="2768252"/>
          </a:xfrm>
        </p:grpSpPr>
        <p:grpSp>
          <p:nvGrpSpPr>
            <p:cNvPr id="11" name="组合 10"/>
            <p:cNvGrpSpPr/>
            <p:nvPr/>
          </p:nvGrpSpPr>
          <p:grpSpPr>
            <a:xfrm>
              <a:off x="2179327" y="3579813"/>
              <a:ext cx="936000" cy="1540861"/>
              <a:chOff x="2179327" y="3579813"/>
              <a:chExt cx="936000" cy="1540861"/>
            </a:xfrm>
          </p:grpSpPr>
          <p:grpSp>
            <p:nvGrpSpPr>
              <p:cNvPr id="65" name="组合 64"/>
              <p:cNvGrpSpPr/>
              <p:nvPr/>
            </p:nvGrpSpPr>
            <p:grpSpPr>
              <a:xfrm>
                <a:off x="2413263" y="3579813"/>
                <a:ext cx="468000" cy="468000"/>
                <a:chOff x="1535730" y="1749432"/>
                <a:chExt cx="887398" cy="885257"/>
              </a:xfrm>
            </p:grpSpPr>
            <p:sp>
              <p:nvSpPr>
                <p:cNvPr id="66" name="椭圆 65"/>
                <p:cNvSpPr/>
                <p:nvPr/>
              </p:nvSpPr>
              <p:spPr>
                <a:xfrm>
                  <a:off x="1535730" y="1749432"/>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algn="ctr" defTabSz="1219272">
                    <a:defRPr/>
                  </a:pPr>
                  <a:endParaRPr sz="2400" kern="0">
                    <a:solidFill>
                      <a:prstClr val="black"/>
                    </a:solidFill>
                    <a:latin typeface="微软雅黑" panose="020B0503020204020204" pitchFamily="34" charset="-122"/>
                    <a:cs typeface="+mn-ea"/>
                    <a:sym typeface="+mn-lt"/>
                  </a:endParaRPr>
                </a:p>
              </p:txBody>
            </p:sp>
            <p:grpSp>
              <p:nvGrpSpPr>
                <p:cNvPr id="67" name="成组"/>
                <p:cNvGrpSpPr/>
                <p:nvPr/>
              </p:nvGrpSpPr>
              <p:grpSpPr>
                <a:xfrm>
                  <a:off x="1772932" y="1923883"/>
                  <a:ext cx="412993" cy="503269"/>
                  <a:chOff x="0" y="0"/>
                  <a:chExt cx="1109711" cy="1387138"/>
                </a:xfrm>
                <a:solidFill>
                  <a:srgbClr val="C00000"/>
                </a:solidFill>
              </p:grpSpPr>
              <p:sp>
                <p:nvSpPr>
                  <p:cNvPr id="68" name="椭圆形"/>
                  <p:cNvSpPr/>
                  <p:nvPr/>
                </p:nvSpPr>
                <p:spPr>
                  <a:xfrm>
                    <a:off x="964034" y="764428"/>
                    <a:ext cx="145678" cy="150312"/>
                  </a:xfrm>
                  <a:prstGeom prst="ellipse">
                    <a:avLst/>
                  </a:pr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69" name="圆形"/>
                  <p:cNvSpPr/>
                  <p:nvPr/>
                </p:nvSpPr>
                <p:spPr>
                  <a:xfrm>
                    <a:off x="964034" y="992038"/>
                    <a:ext cx="145678" cy="146015"/>
                  </a:xfrm>
                  <a:prstGeom prst="ellipse">
                    <a:avLst/>
                  </a:pr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0" name="形状"/>
                  <p:cNvSpPr/>
                  <p:nvPr/>
                </p:nvSpPr>
                <p:spPr>
                  <a:xfrm>
                    <a:off x="-1" y="193253"/>
                    <a:ext cx="415609" cy="1193884"/>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cubicBezTo>
                          <a:pt x="1705" y="21600"/>
                          <a:pt x="1705" y="21600"/>
                          <a:pt x="1705" y="21600"/>
                        </a:cubicBezTo>
                        <a:cubicBezTo>
                          <a:pt x="758" y="21600"/>
                          <a:pt x="0" y="21337"/>
                          <a:pt x="0" y="21007"/>
                        </a:cubicBezTo>
                        <a:cubicBezTo>
                          <a:pt x="0" y="7573"/>
                          <a:pt x="0" y="7573"/>
                          <a:pt x="0" y="7573"/>
                        </a:cubicBezTo>
                        <a:cubicBezTo>
                          <a:pt x="0" y="7310"/>
                          <a:pt x="758" y="6980"/>
                          <a:pt x="1705" y="6980"/>
                        </a:cubicBezTo>
                        <a:cubicBezTo>
                          <a:pt x="2842" y="6980"/>
                          <a:pt x="2842" y="6980"/>
                          <a:pt x="2842" y="6980"/>
                        </a:cubicBezTo>
                        <a:cubicBezTo>
                          <a:pt x="2842" y="3293"/>
                          <a:pt x="2842" y="3293"/>
                          <a:pt x="2842" y="3293"/>
                        </a:cubicBezTo>
                        <a:cubicBezTo>
                          <a:pt x="2842" y="3029"/>
                          <a:pt x="3600" y="2700"/>
                          <a:pt x="4547" y="2700"/>
                        </a:cubicBezTo>
                        <a:cubicBezTo>
                          <a:pt x="6442" y="2700"/>
                          <a:pt x="6442" y="2700"/>
                          <a:pt x="6442" y="2700"/>
                        </a:cubicBezTo>
                        <a:cubicBezTo>
                          <a:pt x="6442" y="593"/>
                          <a:pt x="6442" y="593"/>
                          <a:pt x="6442" y="593"/>
                        </a:cubicBezTo>
                        <a:cubicBezTo>
                          <a:pt x="6442" y="263"/>
                          <a:pt x="7200" y="0"/>
                          <a:pt x="8147" y="0"/>
                        </a:cubicBezTo>
                        <a:cubicBezTo>
                          <a:pt x="14589" y="0"/>
                          <a:pt x="14589" y="0"/>
                          <a:pt x="14589" y="0"/>
                        </a:cubicBezTo>
                        <a:cubicBezTo>
                          <a:pt x="15537" y="0"/>
                          <a:pt x="16295" y="263"/>
                          <a:pt x="16295" y="593"/>
                        </a:cubicBezTo>
                        <a:cubicBezTo>
                          <a:pt x="16295" y="2700"/>
                          <a:pt x="16295" y="2700"/>
                          <a:pt x="16295" y="2700"/>
                        </a:cubicBezTo>
                        <a:cubicBezTo>
                          <a:pt x="19895" y="2700"/>
                          <a:pt x="19895" y="2700"/>
                          <a:pt x="19895" y="2700"/>
                        </a:cubicBezTo>
                        <a:cubicBezTo>
                          <a:pt x="20842" y="2700"/>
                          <a:pt x="21600" y="3029"/>
                          <a:pt x="21600" y="3293"/>
                        </a:cubicBezTo>
                        <a:cubicBezTo>
                          <a:pt x="21600" y="13171"/>
                          <a:pt x="21600" y="13171"/>
                          <a:pt x="21600" y="13171"/>
                        </a:cubicBezTo>
                        <a:cubicBezTo>
                          <a:pt x="21600" y="13500"/>
                          <a:pt x="20842" y="13763"/>
                          <a:pt x="19895" y="13763"/>
                        </a:cubicBezTo>
                        <a:cubicBezTo>
                          <a:pt x="18947" y="13763"/>
                          <a:pt x="18189" y="13500"/>
                          <a:pt x="18189" y="13171"/>
                        </a:cubicBezTo>
                        <a:cubicBezTo>
                          <a:pt x="18189" y="3885"/>
                          <a:pt x="18189" y="3885"/>
                          <a:pt x="18189" y="3885"/>
                        </a:cubicBezTo>
                        <a:cubicBezTo>
                          <a:pt x="14589" y="3885"/>
                          <a:pt x="14589" y="3885"/>
                          <a:pt x="14589" y="3885"/>
                        </a:cubicBezTo>
                        <a:cubicBezTo>
                          <a:pt x="13642" y="3885"/>
                          <a:pt x="12884" y="3622"/>
                          <a:pt x="12884" y="3293"/>
                        </a:cubicBezTo>
                        <a:cubicBezTo>
                          <a:pt x="12884" y="1185"/>
                          <a:pt x="12884" y="1185"/>
                          <a:pt x="12884" y="1185"/>
                        </a:cubicBezTo>
                        <a:cubicBezTo>
                          <a:pt x="9853" y="1185"/>
                          <a:pt x="9853" y="1185"/>
                          <a:pt x="9853" y="1185"/>
                        </a:cubicBezTo>
                        <a:cubicBezTo>
                          <a:pt x="9853" y="3293"/>
                          <a:pt x="9853" y="3293"/>
                          <a:pt x="9853" y="3293"/>
                        </a:cubicBezTo>
                        <a:cubicBezTo>
                          <a:pt x="9853" y="3622"/>
                          <a:pt x="9095" y="3885"/>
                          <a:pt x="8147" y="3885"/>
                        </a:cubicBezTo>
                        <a:cubicBezTo>
                          <a:pt x="6253" y="3885"/>
                          <a:pt x="6253" y="3885"/>
                          <a:pt x="6253" y="3885"/>
                        </a:cubicBezTo>
                        <a:cubicBezTo>
                          <a:pt x="6253" y="7573"/>
                          <a:pt x="6253" y="7573"/>
                          <a:pt x="6253" y="7573"/>
                        </a:cubicBezTo>
                        <a:cubicBezTo>
                          <a:pt x="6253" y="7902"/>
                          <a:pt x="5495" y="8166"/>
                          <a:pt x="4547" y="8166"/>
                        </a:cubicBezTo>
                        <a:cubicBezTo>
                          <a:pt x="3411" y="8166"/>
                          <a:pt x="3411" y="8166"/>
                          <a:pt x="3411" y="8166"/>
                        </a:cubicBezTo>
                        <a:cubicBezTo>
                          <a:pt x="3411" y="20415"/>
                          <a:pt x="3411" y="20415"/>
                          <a:pt x="3411" y="20415"/>
                        </a:cubicBezTo>
                        <a:cubicBezTo>
                          <a:pt x="18189" y="20415"/>
                          <a:pt x="18189" y="20415"/>
                          <a:pt x="18189" y="20415"/>
                        </a:cubicBezTo>
                        <a:cubicBezTo>
                          <a:pt x="18189" y="16859"/>
                          <a:pt x="18189" y="16859"/>
                          <a:pt x="18189" y="16859"/>
                        </a:cubicBezTo>
                        <a:cubicBezTo>
                          <a:pt x="18189" y="16529"/>
                          <a:pt x="18947" y="16266"/>
                          <a:pt x="19895" y="16266"/>
                        </a:cubicBezTo>
                        <a:cubicBezTo>
                          <a:pt x="20842" y="16266"/>
                          <a:pt x="21600" y="16529"/>
                          <a:pt x="21600" y="16859"/>
                        </a:cubicBezTo>
                        <a:cubicBezTo>
                          <a:pt x="21600" y="21007"/>
                          <a:pt x="21600" y="21007"/>
                          <a:pt x="21600" y="21007"/>
                        </a:cubicBezTo>
                        <a:cubicBezTo>
                          <a:pt x="21600" y="21337"/>
                          <a:pt x="20842" y="21600"/>
                          <a:pt x="19895"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1" name="形状"/>
                  <p:cNvSpPr/>
                  <p:nvPr/>
                </p:nvSpPr>
                <p:spPr>
                  <a:xfrm>
                    <a:off x="351461" y="0"/>
                    <a:ext cx="398344" cy="919033"/>
                  </a:xfrm>
                  <a:custGeom>
                    <a:avLst/>
                    <a:gdLst/>
                    <a:ahLst/>
                    <a:cxnLst>
                      <a:cxn ang="0">
                        <a:pos x="wd2" y="hd2"/>
                      </a:cxn>
                      <a:cxn ang="5400000">
                        <a:pos x="wd2" y="hd2"/>
                      </a:cxn>
                      <a:cxn ang="10800000">
                        <a:pos x="wd2" y="hd2"/>
                      </a:cxn>
                      <a:cxn ang="16200000">
                        <a:pos x="wd2" y="hd2"/>
                      </a:cxn>
                    </a:cxnLst>
                    <a:rect l="0" t="0" r="r" b="b"/>
                    <a:pathLst>
                      <a:path w="21363" h="21600" extrusionOk="0">
                        <a:moveTo>
                          <a:pt x="19612" y="21600"/>
                        </a:moveTo>
                        <a:cubicBezTo>
                          <a:pt x="18833" y="21600"/>
                          <a:pt x="18249" y="21429"/>
                          <a:pt x="18055" y="21171"/>
                        </a:cubicBezTo>
                        <a:cubicBezTo>
                          <a:pt x="152" y="5400"/>
                          <a:pt x="152" y="5400"/>
                          <a:pt x="152" y="5400"/>
                        </a:cubicBezTo>
                        <a:cubicBezTo>
                          <a:pt x="-237" y="5057"/>
                          <a:pt x="152" y="4543"/>
                          <a:pt x="931" y="4371"/>
                        </a:cubicBezTo>
                        <a:cubicBezTo>
                          <a:pt x="1904" y="4200"/>
                          <a:pt x="2877" y="4371"/>
                          <a:pt x="3460" y="4714"/>
                        </a:cubicBezTo>
                        <a:cubicBezTo>
                          <a:pt x="17860" y="17571"/>
                          <a:pt x="17860" y="17571"/>
                          <a:pt x="17860" y="17571"/>
                        </a:cubicBezTo>
                        <a:cubicBezTo>
                          <a:pt x="17860" y="771"/>
                          <a:pt x="17860" y="771"/>
                          <a:pt x="17860" y="771"/>
                        </a:cubicBezTo>
                        <a:cubicBezTo>
                          <a:pt x="17860" y="343"/>
                          <a:pt x="18639" y="0"/>
                          <a:pt x="19612" y="0"/>
                        </a:cubicBezTo>
                        <a:cubicBezTo>
                          <a:pt x="20585" y="0"/>
                          <a:pt x="21363" y="343"/>
                          <a:pt x="21363" y="771"/>
                        </a:cubicBezTo>
                        <a:cubicBezTo>
                          <a:pt x="21363" y="20829"/>
                          <a:pt x="21363" y="20829"/>
                          <a:pt x="21363" y="20829"/>
                        </a:cubicBezTo>
                        <a:cubicBezTo>
                          <a:pt x="21363" y="21171"/>
                          <a:pt x="20779" y="21514"/>
                          <a:pt x="20001" y="21600"/>
                        </a:cubicBezTo>
                        <a:cubicBezTo>
                          <a:pt x="19806" y="21600"/>
                          <a:pt x="19806" y="21600"/>
                          <a:pt x="19612"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2" name="形状"/>
                  <p:cNvSpPr/>
                  <p:nvPr/>
                </p:nvSpPr>
                <p:spPr>
                  <a:xfrm>
                    <a:off x="188522" y="12882"/>
                    <a:ext cx="64271" cy="2447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310"/>
                          <a:pt x="0" y="18699"/>
                        </a:cubicBezTo>
                        <a:cubicBezTo>
                          <a:pt x="0" y="2901"/>
                          <a:pt x="0" y="2901"/>
                          <a:pt x="0" y="2901"/>
                        </a:cubicBezTo>
                        <a:cubicBezTo>
                          <a:pt x="0" y="1290"/>
                          <a:pt x="4800" y="0"/>
                          <a:pt x="10800" y="0"/>
                        </a:cubicBezTo>
                        <a:cubicBezTo>
                          <a:pt x="16800" y="0"/>
                          <a:pt x="21600" y="1290"/>
                          <a:pt x="21600" y="2901"/>
                        </a:cubicBezTo>
                        <a:cubicBezTo>
                          <a:pt x="21600" y="18699"/>
                          <a:pt x="21600" y="18699"/>
                          <a:pt x="21600" y="18699"/>
                        </a:cubicBezTo>
                        <a:cubicBezTo>
                          <a:pt x="21600" y="20310"/>
                          <a:pt x="16800" y="21600"/>
                          <a:pt x="10800"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3" name="形状"/>
                  <p:cNvSpPr/>
                  <p:nvPr/>
                </p:nvSpPr>
                <p:spPr>
                  <a:xfrm>
                    <a:off x="64267" y="607658"/>
                    <a:ext cx="1027059" cy="779479"/>
                  </a:xfrm>
                  <a:custGeom>
                    <a:avLst/>
                    <a:gdLst/>
                    <a:ahLst/>
                    <a:cxnLst>
                      <a:cxn ang="0">
                        <a:pos x="wd2" y="hd2"/>
                      </a:cxn>
                      <a:cxn ang="5400000">
                        <a:pos x="wd2" y="hd2"/>
                      </a:cxn>
                      <a:cxn ang="10800000">
                        <a:pos x="wd2" y="hd2"/>
                      </a:cxn>
                      <a:cxn ang="16200000">
                        <a:pos x="wd2" y="hd2"/>
                      </a:cxn>
                    </a:cxnLst>
                    <a:rect l="0" t="0" r="r" b="b"/>
                    <a:pathLst>
                      <a:path w="21574" h="21541" extrusionOk="0">
                        <a:moveTo>
                          <a:pt x="20913" y="21541"/>
                        </a:moveTo>
                        <a:cubicBezTo>
                          <a:pt x="15876" y="21541"/>
                          <a:pt x="15876" y="21541"/>
                          <a:pt x="15876" y="21541"/>
                        </a:cubicBezTo>
                        <a:cubicBezTo>
                          <a:pt x="15647" y="21541"/>
                          <a:pt x="15418" y="21340"/>
                          <a:pt x="15265" y="21039"/>
                        </a:cubicBezTo>
                        <a:cubicBezTo>
                          <a:pt x="15265" y="20938"/>
                          <a:pt x="13739" y="17020"/>
                          <a:pt x="9083" y="15915"/>
                        </a:cubicBezTo>
                        <a:cubicBezTo>
                          <a:pt x="3053" y="14508"/>
                          <a:pt x="0" y="11796"/>
                          <a:pt x="0" y="7777"/>
                        </a:cubicBezTo>
                        <a:cubicBezTo>
                          <a:pt x="0" y="3256"/>
                          <a:pt x="5877" y="343"/>
                          <a:pt x="6488" y="41"/>
                        </a:cubicBezTo>
                        <a:cubicBezTo>
                          <a:pt x="6717" y="-59"/>
                          <a:pt x="6946" y="41"/>
                          <a:pt x="7175" y="142"/>
                        </a:cubicBezTo>
                        <a:cubicBezTo>
                          <a:pt x="7327" y="343"/>
                          <a:pt x="7404" y="644"/>
                          <a:pt x="7404" y="946"/>
                        </a:cubicBezTo>
                        <a:cubicBezTo>
                          <a:pt x="7404" y="5266"/>
                          <a:pt x="7404" y="5266"/>
                          <a:pt x="7404" y="5266"/>
                        </a:cubicBezTo>
                        <a:cubicBezTo>
                          <a:pt x="7404" y="5567"/>
                          <a:pt x="7327" y="5868"/>
                          <a:pt x="7098" y="6069"/>
                        </a:cubicBezTo>
                        <a:cubicBezTo>
                          <a:pt x="6640" y="6471"/>
                          <a:pt x="5953" y="7275"/>
                          <a:pt x="6030" y="7777"/>
                        </a:cubicBezTo>
                        <a:cubicBezTo>
                          <a:pt x="6030" y="7978"/>
                          <a:pt x="6335" y="8882"/>
                          <a:pt x="9083" y="9686"/>
                        </a:cubicBezTo>
                        <a:cubicBezTo>
                          <a:pt x="19234" y="12600"/>
                          <a:pt x="21447" y="20034"/>
                          <a:pt x="21524" y="20335"/>
                        </a:cubicBezTo>
                        <a:cubicBezTo>
                          <a:pt x="21600" y="20637"/>
                          <a:pt x="21600" y="20938"/>
                          <a:pt x="21447" y="21240"/>
                        </a:cubicBezTo>
                        <a:cubicBezTo>
                          <a:pt x="21371" y="21441"/>
                          <a:pt x="21142" y="21541"/>
                          <a:pt x="20913" y="21541"/>
                        </a:cubicBezTo>
                        <a:close/>
                        <a:moveTo>
                          <a:pt x="16334" y="19733"/>
                        </a:moveTo>
                        <a:cubicBezTo>
                          <a:pt x="19768" y="19733"/>
                          <a:pt x="19768" y="19733"/>
                          <a:pt x="19768" y="19733"/>
                        </a:cubicBezTo>
                        <a:cubicBezTo>
                          <a:pt x="18700" y="17723"/>
                          <a:pt x="15723" y="13403"/>
                          <a:pt x="8777" y="11394"/>
                        </a:cubicBezTo>
                        <a:cubicBezTo>
                          <a:pt x="6182" y="10691"/>
                          <a:pt x="4885" y="9586"/>
                          <a:pt x="4656" y="8079"/>
                        </a:cubicBezTo>
                        <a:cubicBezTo>
                          <a:pt x="4503" y="6572"/>
                          <a:pt x="5495" y="5366"/>
                          <a:pt x="6030" y="4763"/>
                        </a:cubicBezTo>
                        <a:cubicBezTo>
                          <a:pt x="6030" y="2252"/>
                          <a:pt x="6030" y="2252"/>
                          <a:pt x="6030" y="2252"/>
                        </a:cubicBezTo>
                        <a:cubicBezTo>
                          <a:pt x="4198" y="3357"/>
                          <a:pt x="1374" y="5467"/>
                          <a:pt x="1374" y="7777"/>
                        </a:cubicBezTo>
                        <a:cubicBezTo>
                          <a:pt x="1374" y="11595"/>
                          <a:pt x="5724" y="13303"/>
                          <a:pt x="9312" y="14107"/>
                        </a:cubicBezTo>
                        <a:cubicBezTo>
                          <a:pt x="13662" y="15111"/>
                          <a:pt x="15723" y="18527"/>
                          <a:pt x="16334" y="19733"/>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4" name="形状"/>
                  <p:cNvSpPr/>
                  <p:nvPr/>
                </p:nvSpPr>
                <p:spPr>
                  <a:xfrm>
                    <a:off x="899766" y="51534"/>
                    <a:ext cx="64272" cy="3736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761"/>
                          <a:pt x="0" y="19713"/>
                        </a:cubicBezTo>
                        <a:cubicBezTo>
                          <a:pt x="0" y="1887"/>
                          <a:pt x="0" y="1887"/>
                          <a:pt x="0" y="1887"/>
                        </a:cubicBezTo>
                        <a:cubicBezTo>
                          <a:pt x="0" y="839"/>
                          <a:pt x="4800" y="0"/>
                          <a:pt x="10800" y="0"/>
                        </a:cubicBezTo>
                        <a:cubicBezTo>
                          <a:pt x="16800" y="0"/>
                          <a:pt x="21600" y="839"/>
                          <a:pt x="21600" y="1887"/>
                        </a:cubicBezTo>
                        <a:cubicBezTo>
                          <a:pt x="21600" y="19713"/>
                          <a:pt x="21600" y="19713"/>
                          <a:pt x="21600" y="19713"/>
                        </a:cubicBezTo>
                        <a:cubicBezTo>
                          <a:pt x="21600" y="20761"/>
                          <a:pt x="16800" y="21600"/>
                          <a:pt x="10800"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5" name="形状"/>
                  <p:cNvSpPr/>
                  <p:nvPr/>
                </p:nvSpPr>
                <p:spPr>
                  <a:xfrm>
                    <a:off x="479875" y="1322719"/>
                    <a:ext cx="432748" cy="64420"/>
                  </a:xfrm>
                  <a:custGeom>
                    <a:avLst/>
                    <a:gdLst/>
                    <a:ahLst/>
                    <a:cxnLst>
                      <a:cxn ang="0">
                        <a:pos x="wd2" y="hd2"/>
                      </a:cxn>
                      <a:cxn ang="5400000">
                        <a:pos x="wd2" y="hd2"/>
                      </a:cxn>
                      <a:cxn ang="10800000">
                        <a:pos x="wd2" y="hd2"/>
                      </a:cxn>
                      <a:cxn ang="16200000">
                        <a:pos x="wd2" y="hd2"/>
                      </a:cxn>
                    </a:cxnLst>
                    <a:rect l="0" t="0" r="r" b="b"/>
                    <a:pathLst>
                      <a:path w="21600" h="21600" extrusionOk="0">
                        <a:moveTo>
                          <a:pt x="19966" y="21600"/>
                        </a:moveTo>
                        <a:cubicBezTo>
                          <a:pt x="1634" y="21600"/>
                          <a:pt x="1634" y="21600"/>
                          <a:pt x="1634" y="21600"/>
                        </a:cubicBezTo>
                        <a:cubicBezTo>
                          <a:pt x="908" y="21600"/>
                          <a:pt x="0" y="16800"/>
                          <a:pt x="0" y="10800"/>
                        </a:cubicBezTo>
                        <a:cubicBezTo>
                          <a:pt x="0" y="4800"/>
                          <a:pt x="908" y="0"/>
                          <a:pt x="1634" y="0"/>
                        </a:cubicBezTo>
                        <a:cubicBezTo>
                          <a:pt x="19966" y="0"/>
                          <a:pt x="19966" y="0"/>
                          <a:pt x="19966" y="0"/>
                        </a:cubicBezTo>
                        <a:cubicBezTo>
                          <a:pt x="20874" y="0"/>
                          <a:pt x="21600" y="4800"/>
                          <a:pt x="21600" y="10800"/>
                        </a:cubicBezTo>
                        <a:cubicBezTo>
                          <a:pt x="21600" y="16800"/>
                          <a:pt x="20874" y="21600"/>
                          <a:pt x="19966"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6" name="形状"/>
                  <p:cNvSpPr/>
                  <p:nvPr/>
                </p:nvSpPr>
                <p:spPr>
                  <a:xfrm>
                    <a:off x="689819" y="1022101"/>
                    <a:ext cx="381333" cy="365038"/>
                  </a:xfrm>
                  <a:custGeom>
                    <a:avLst/>
                    <a:gdLst/>
                    <a:ahLst/>
                    <a:cxnLst>
                      <a:cxn ang="0">
                        <a:pos x="wd2" y="hd2"/>
                      </a:cxn>
                      <a:cxn ang="5400000">
                        <a:pos x="wd2" y="hd2"/>
                      </a:cxn>
                      <a:cxn ang="10800000">
                        <a:pos x="wd2" y="hd2"/>
                      </a:cxn>
                      <a:cxn ang="16200000">
                        <a:pos x="wd2" y="hd2"/>
                      </a:cxn>
                    </a:cxnLst>
                    <a:rect l="0" t="0" r="r" b="b"/>
                    <a:pathLst>
                      <a:path w="21600" h="21600" extrusionOk="0">
                        <a:moveTo>
                          <a:pt x="19766" y="21600"/>
                        </a:moveTo>
                        <a:cubicBezTo>
                          <a:pt x="1834" y="21600"/>
                          <a:pt x="1834" y="21600"/>
                          <a:pt x="1834" y="21600"/>
                        </a:cubicBezTo>
                        <a:cubicBezTo>
                          <a:pt x="815" y="21600"/>
                          <a:pt x="0" y="20736"/>
                          <a:pt x="0" y="19656"/>
                        </a:cubicBezTo>
                        <a:cubicBezTo>
                          <a:pt x="0" y="18576"/>
                          <a:pt x="815" y="17712"/>
                          <a:pt x="1834" y="17712"/>
                        </a:cubicBezTo>
                        <a:cubicBezTo>
                          <a:pt x="17932" y="17712"/>
                          <a:pt x="17932" y="17712"/>
                          <a:pt x="17932" y="17712"/>
                        </a:cubicBezTo>
                        <a:cubicBezTo>
                          <a:pt x="17932" y="1944"/>
                          <a:pt x="17932" y="1944"/>
                          <a:pt x="17932" y="1944"/>
                        </a:cubicBezTo>
                        <a:cubicBezTo>
                          <a:pt x="17932" y="864"/>
                          <a:pt x="18747" y="0"/>
                          <a:pt x="19766" y="0"/>
                        </a:cubicBezTo>
                        <a:cubicBezTo>
                          <a:pt x="20785" y="0"/>
                          <a:pt x="21600" y="864"/>
                          <a:pt x="21600" y="1944"/>
                        </a:cubicBezTo>
                        <a:cubicBezTo>
                          <a:pt x="21600" y="19656"/>
                          <a:pt x="21600" y="19656"/>
                          <a:pt x="21600" y="19656"/>
                        </a:cubicBezTo>
                        <a:cubicBezTo>
                          <a:pt x="21600" y="20736"/>
                          <a:pt x="20785" y="21600"/>
                          <a:pt x="19766"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7" name="形状"/>
                  <p:cNvSpPr/>
                  <p:nvPr/>
                </p:nvSpPr>
                <p:spPr>
                  <a:xfrm>
                    <a:off x="685536" y="347856"/>
                    <a:ext cx="385616" cy="536820"/>
                  </a:xfrm>
                  <a:custGeom>
                    <a:avLst/>
                    <a:gdLst/>
                    <a:ahLst/>
                    <a:cxnLst>
                      <a:cxn ang="0">
                        <a:pos x="wd2" y="hd2"/>
                      </a:cxn>
                      <a:cxn ang="5400000">
                        <a:pos x="wd2" y="hd2"/>
                      </a:cxn>
                      <a:cxn ang="10800000">
                        <a:pos x="wd2" y="hd2"/>
                      </a:cxn>
                      <a:cxn ang="16200000">
                        <a:pos x="wd2" y="hd2"/>
                      </a:cxn>
                    </a:cxnLst>
                    <a:rect l="0" t="0" r="r" b="b"/>
                    <a:pathLst>
                      <a:path w="21600" h="21600" extrusionOk="0">
                        <a:moveTo>
                          <a:pt x="1834" y="21600"/>
                        </a:moveTo>
                        <a:cubicBezTo>
                          <a:pt x="815" y="21600"/>
                          <a:pt x="0" y="21016"/>
                          <a:pt x="0" y="20286"/>
                        </a:cubicBezTo>
                        <a:cubicBezTo>
                          <a:pt x="0" y="14157"/>
                          <a:pt x="0" y="14157"/>
                          <a:pt x="0" y="14157"/>
                        </a:cubicBezTo>
                        <a:cubicBezTo>
                          <a:pt x="0" y="6276"/>
                          <a:pt x="8762" y="0"/>
                          <a:pt x="19766" y="0"/>
                        </a:cubicBezTo>
                        <a:cubicBezTo>
                          <a:pt x="20785" y="0"/>
                          <a:pt x="21600" y="584"/>
                          <a:pt x="21600" y="1314"/>
                        </a:cubicBezTo>
                        <a:cubicBezTo>
                          <a:pt x="21600" y="19265"/>
                          <a:pt x="21600" y="19265"/>
                          <a:pt x="21600" y="19265"/>
                        </a:cubicBezTo>
                        <a:cubicBezTo>
                          <a:pt x="21600" y="19995"/>
                          <a:pt x="20785" y="20578"/>
                          <a:pt x="19766" y="20578"/>
                        </a:cubicBezTo>
                        <a:cubicBezTo>
                          <a:pt x="18747" y="20578"/>
                          <a:pt x="17932" y="19995"/>
                          <a:pt x="17932" y="19265"/>
                        </a:cubicBezTo>
                        <a:cubicBezTo>
                          <a:pt x="17932" y="2627"/>
                          <a:pt x="17932" y="2627"/>
                          <a:pt x="17932" y="2627"/>
                        </a:cubicBezTo>
                        <a:cubicBezTo>
                          <a:pt x="9985" y="3357"/>
                          <a:pt x="3668" y="8173"/>
                          <a:pt x="3668" y="14157"/>
                        </a:cubicBezTo>
                        <a:cubicBezTo>
                          <a:pt x="3668" y="20286"/>
                          <a:pt x="3668" y="20286"/>
                          <a:pt x="3668" y="20286"/>
                        </a:cubicBezTo>
                        <a:cubicBezTo>
                          <a:pt x="3668" y="21016"/>
                          <a:pt x="2853" y="21600"/>
                          <a:pt x="1834"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8" name="形状"/>
                  <p:cNvSpPr/>
                  <p:nvPr/>
                </p:nvSpPr>
                <p:spPr>
                  <a:xfrm>
                    <a:off x="351337" y="909"/>
                    <a:ext cx="398471" cy="1072727"/>
                  </a:xfrm>
                  <a:custGeom>
                    <a:avLst/>
                    <a:gdLst/>
                    <a:ahLst/>
                    <a:cxnLst>
                      <a:cxn ang="0">
                        <a:pos x="wd2" y="hd2"/>
                      </a:cxn>
                      <a:cxn ang="5400000">
                        <a:pos x="wd2" y="hd2"/>
                      </a:cxn>
                      <a:cxn ang="10800000">
                        <a:pos x="wd2" y="hd2"/>
                      </a:cxn>
                      <a:cxn ang="16200000">
                        <a:pos x="wd2" y="hd2"/>
                      </a:cxn>
                    </a:cxnLst>
                    <a:rect l="0" t="0" r="r" b="b"/>
                    <a:pathLst>
                      <a:path w="21600" h="21582" extrusionOk="0">
                        <a:moveTo>
                          <a:pt x="19833" y="21582"/>
                        </a:moveTo>
                        <a:cubicBezTo>
                          <a:pt x="18851" y="21582"/>
                          <a:pt x="18065" y="21289"/>
                          <a:pt x="18065" y="20923"/>
                        </a:cubicBezTo>
                        <a:cubicBezTo>
                          <a:pt x="18065" y="1739"/>
                          <a:pt x="18065" y="1739"/>
                          <a:pt x="18065" y="1739"/>
                        </a:cubicBezTo>
                        <a:cubicBezTo>
                          <a:pt x="3535" y="4668"/>
                          <a:pt x="3535" y="4668"/>
                          <a:pt x="3535" y="4668"/>
                        </a:cubicBezTo>
                        <a:cubicBezTo>
                          <a:pt x="3535" y="19019"/>
                          <a:pt x="3535" y="19019"/>
                          <a:pt x="3535" y="19019"/>
                        </a:cubicBezTo>
                        <a:cubicBezTo>
                          <a:pt x="3535" y="19385"/>
                          <a:pt x="2749" y="19678"/>
                          <a:pt x="1767" y="19678"/>
                        </a:cubicBezTo>
                        <a:cubicBezTo>
                          <a:pt x="785" y="19678"/>
                          <a:pt x="0" y="19385"/>
                          <a:pt x="0" y="19019"/>
                        </a:cubicBezTo>
                        <a:cubicBezTo>
                          <a:pt x="0" y="4302"/>
                          <a:pt x="0" y="4302"/>
                          <a:pt x="0" y="4302"/>
                        </a:cubicBezTo>
                        <a:cubicBezTo>
                          <a:pt x="0" y="4082"/>
                          <a:pt x="393" y="3863"/>
                          <a:pt x="982" y="3716"/>
                        </a:cubicBezTo>
                        <a:cubicBezTo>
                          <a:pt x="19047" y="55"/>
                          <a:pt x="19047" y="55"/>
                          <a:pt x="19047" y="55"/>
                        </a:cubicBezTo>
                        <a:cubicBezTo>
                          <a:pt x="19440" y="-18"/>
                          <a:pt x="20225" y="-18"/>
                          <a:pt x="20618" y="55"/>
                        </a:cubicBezTo>
                        <a:cubicBezTo>
                          <a:pt x="21207" y="202"/>
                          <a:pt x="21600" y="421"/>
                          <a:pt x="21600" y="641"/>
                        </a:cubicBezTo>
                        <a:cubicBezTo>
                          <a:pt x="21600" y="20923"/>
                          <a:pt x="21600" y="20923"/>
                          <a:pt x="21600" y="20923"/>
                        </a:cubicBezTo>
                        <a:cubicBezTo>
                          <a:pt x="21600" y="21289"/>
                          <a:pt x="20815" y="21582"/>
                          <a:pt x="19833" y="21582"/>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sp>
                <p:nvSpPr>
                  <p:cNvPr id="79" name="形状"/>
                  <p:cNvSpPr/>
                  <p:nvPr/>
                </p:nvSpPr>
                <p:spPr>
                  <a:xfrm>
                    <a:off x="351337" y="1095107"/>
                    <a:ext cx="398471" cy="292030"/>
                  </a:xfrm>
                  <a:custGeom>
                    <a:avLst/>
                    <a:gdLst/>
                    <a:ahLst/>
                    <a:cxnLst>
                      <a:cxn ang="0">
                        <a:pos x="wd2" y="hd2"/>
                      </a:cxn>
                      <a:cxn ang="5400000">
                        <a:pos x="wd2" y="hd2"/>
                      </a:cxn>
                      <a:cxn ang="10800000">
                        <a:pos x="wd2" y="hd2"/>
                      </a:cxn>
                      <a:cxn ang="16200000">
                        <a:pos x="wd2" y="hd2"/>
                      </a:cxn>
                    </a:cxnLst>
                    <a:rect l="0" t="0" r="r" b="b"/>
                    <a:pathLst>
                      <a:path w="21600" h="21600" extrusionOk="0">
                        <a:moveTo>
                          <a:pt x="19833" y="21600"/>
                        </a:moveTo>
                        <a:cubicBezTo>
                          <a:pt x="1767" y="21600"/>
                          <a:pt x="1767" y="21600"/>
                          <a:pt x="1767" y="21600"/>
                        </a:cubicBezTo>
                        <a:cubicBezTo>
                          <a:pt x="785" y="21600"/>
                          <a:pt x="0" y="20533"/>
                          <a:pt x="0" y="19200"/>
                        </a:cubicBezTo>
                        <a:cubicBezTo>
                          <a:pt x="0" y="2400"/>
                          <a:pt x="0" y="2400"/>
                          <a:pt x="0" y="2400"/>
                        </a:cubicBezTo>
                        <a:cubicBezTo>
                          <a:pt x="0" y="1067"/>
                          <a:pt x="785" y="0"/>
                          <a:pt x="1767" y="0"/>
                        </a:cubicBezTo>
                        <a:cubicBezTo>
                          <a:pt x="2749" y="0"/>
                          <a:pt x="3535" y="1067"/>
                          <a:pt x="3535" y="2400"/>
                        </a:cubicBezTo>
                        <a:cubicBezTo>
                          <a:pt x="3535" y="16800"/>
                          <a:pt x="3535" y="16800"/>
                          <a:pt x="3535" y="16800"/>
                        </a:cubicBezTo>
                        <a:cubicBezTo>
                          <a:pt x="19833" y="16800"/>
                          <a:pt x="19833" y="16800"/>
                          <a:pt x="19833" y="16800"/>
                        </a:cubicBezTo>
                        <a:cubicBezTo>
                          <a:pt x="20815" y="16800"/>
                          <a:pt x="21600" y="17867"/>
                          <a:pt x="21600" y="19200"/>
                        </a:cubicBezTo>
                        <a:cubicBezTo>
                          <a:pt x="21600" y="20533"/>
                          <a:pt x="20815" y="21600"/>
                          <a:pt x="19833"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微软雅黑" panose="020B0503020204020204" pitchFamily="34" charset="-122"/>
                      <a:cs typeface="+mn-ea"/>
                      <a:sym typeface="+mn-lt"/>
                    </a:endParaRPr>
                  </a:p>
                </p:txBody>
              </p:sp>
            </p:grpSp>
          </p:grpSp>
          <p:grpSp>
            <p:nvGrpSpPr>
              <p:cNvPr id="80" name="组合 79"/>
              <p:cNvGrpSpPr/>
              <p:nvPr/>
            </p:nvGrpSpPr>
            <p:grpSpPr>
              <a:xfrm>
                <a:off x="2179327" y="4112674"/>
                <a:ext cx="936000" cy="1008000"/>
                <a:chOff x="1300119" y="2859652"/>
                <a:chExt cx="1375693" cy="1422316"/>
              </a:xfrm>
            </p:grpSpPr>
            <p:sp>
              <p:nvSpPr>
                <p:cNvPr id="81" name="圆角矩形 80"/>
                <p:cNvSpPr/>
                <p:nvPr/>
              </p:nvSpPr>
              <p:spPr>
                <a:xfrm>
                  <a:off x="1300119" y="2859652"/>
                  <a:ext cx="1375693" cy="1422316"/>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indent="457200" defTabSz="1219272">
                    <a:defRPr/>
                  </a:pPr>
                  <a:endParaRPr lang="en-US" altLang="zh-CN" sz="1400" kern="0" dirty="0">
                    <a:solidFill>
                      <a:prstClr val="black"/>
                    </a:solidFill>
                    <a:latin typeface="微软雅黑" panose="020B0503020204020204" pitchFamily="34" charset="-122"/>
                    <a:cs typeface="+mn-ea"/>
                    <a:sym typeface="+mn-lt"/>
                  </a:endParaRPr>
                </a:p>
              </p:txBody>
            </p:sp>
            <p:sp>
              <p:nvSpPr>
                <p:cNvPr id="82" name="Text Box 4"/>
                <p:cNvSpPr txBox="1"/>
                <p:nvPr/>
              </p:nvSpPr>
              <p:spPr>
                <a:xfrm>
                  <a:off x="1519966" y="2859652"/>
                  <a:ext cx="936000" cy="318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algn="ctr"/>
                  <a:r>
                    <a:rPr lang="zh-CN" altLang="en-US" sz="1050" b="1"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政府</a:t>
                  </a:r>
                  <a:endParaRPr sz="1050" b="1"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p:txBody>
            </p:sp>
            <p:sp>
              <p:nvSpPr>
                <p:cNvPr id="83" name="Text Box 4"/>
                <p:cNvSpPr txBox="1"/>
                <p:nvPr/>
              </p:nvSpPr>
              <p:spPr>
                <a:xfrm>
                  <a:off x="1343499" y="3340955"/>
                  <a:ext cx="1309196" cy="318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algn="ctr"/>
                  <a:r>
                    <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OCR</a:t>
                  </a:r>
                  <a:r>
                    <a:rPr lang="zh-CN" altLang="en-US"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识别</a:t>
                  </a:r>
                  <a:endPar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p:txBody>
            </p:sp>
          </p:grpSp>
        </p:grpSp>
        <p:grpSp>
          <p:nvGrpSpPr>
            <p:cNvPr id="10" name="组合 9"/>
            <p:cNvGrpSpPr/>
            <p:nvPr/>
          </p:nvGrpSpPr>
          <p:grpSpPr>
            <a:xfrm>
              <a:off x="3436995" y="3579813"/>
              <a:ext cx="993990" cy="1540861"/>
              <a:chOff x="3436995" y="3579813"/>
              <a:chExt cx="993990" cy="1540861"/>
            </a:xfrm>
          </p:grpSpPr>
          <p:grpSp>
            <p:nvGrpSpPr>
              <p:cNvPr id="84" name="组合 83"/>
              <p:cNvGrpSpPr/>
              <p:nvPr/>
            </p:nvGrpSpPr>
            <p:grpSpPr>
              <a:xfrm>
                <a:off x="3732793" y="3579813"/>
                <a:ext cx="468000" cy="468000"/>
                <a:chOff x="2951163" y="1229311"/>
                <a:chExt cx="887398" cy="885257"/>
              </a:xfrm>
            </p:grpSpPr>
            <p:sp>
              <p:nvSpPr>
                <p:cNvPr id="86" name="椭圆 85"/>
                <p:cNvSpPr/>
                <p:nvPr/>
              </p:nvSpPr>
              <p:spPr>
                <a:xfrm>
                  <a:off x="2951163" y="1229311"/>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algn="ctr" defTabSz="1219272">
                    <a:defRPr/>
                  </a:pPr>
                  <a:endParaRPr sz="2400" kern="0">
                    <a:solidFill>
                      <a:prstClr val="black"/>
                    </a:solidFill>
                    <a:latin typeface="微软雅黑" panose="020B0503020204020204" pitchFamily="34" charset="-122"/>
                    <a:cs typeface="+mn-ea"/>
                    <a:sym typeface="+mn-lt"/>
                  </a:endParaRPr>
                </a:p>
              </p:txBody>
            </p:sp>
            <p:pic>
              <p:nvPicPr>
                <p:cNvPr id="87" name="图片 8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35236" y="1412313"/>
                  <a:ext cx="519251" cy="519251"/>
                </a:xfrm>
                <a:prstGeom prst="rect">
                  <a:avLst/>
                </a:prstGeom>
                <a:noFill/>
                <a:ln>
                  <a:noFill/>
                </a:ln>
              </p:spPr>
            </p:pic>
          </p:grpSp>
          <p:grpSp>
            <p:nvGrpSpPr>
              <p:cNvPr id="88" name="组合 87"/>
              <p:cNvGrpSpPr/>
              <p:nvPr/>
            </p:nvGrpSpPr>
            <p:grpSpPr>
              <a:xfrm>
                <a:off x="3436995" y="4112674"/>
                <a:ext cx="993990" cy="1008000"/>
                <a:chOff x="1333368" y="2859652"/>
                <a:chExt cx="1460924" cy="1422316"/>
              </a:xfrm>
            </p:grpSpPr>
            <p:sp>
              <p:nvSpPr>
                <p:cNvPr id="89" name="圆角矩形 88"/>
                <p:cNvSpPr/>
                <p:nvPr/>
              </p:nvSpPr>
              <p:spPr>
                <a:xfrm>
                  <a:off x="1418599" y="2859652"/>
                  <a:ext cx="1375693" cy="1422316"/>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indent="457200" defTabSz="1219272">
                    <a:defRPr/>
                  </a:pPr>
                  <a:endParaRPr lang="en-US" altLang="zh-CN" sz="1400" kern="0" dirty="0">
                    <a:solidFill>
                      <a:prstClr val="black"/>
                    </a:solidFill>
                    <a:latin typeface="微软雅黑" panose="020B0503020204020204" pitchFamily="34" charset="-122"/>
                    <a:cs typeface="+mn-ea"/>
                    <a:sym typeface="+mn-lt"/>
                  </a:endParaRPr>
                </a:p>
              </p:txBody>
            </p:sp>
            <p:sp>
              <p:nvSpPr>
                <p:cNvPr id="90" name="Text Box 4"/>
                <p:cNvSpPr txBox="1"/>
                <p:nvPr/>
              </p:nvSpPr>
              <p:spPr>
                <a:xfrm>
                  <a:off x="1519966" y="2859652"/>
                  <a:ext cx="936000" cy="318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algn="ctr"/>
                  <a:r>
                    <a:rPr lang="zh-CN" altLang="en-US" sz="1050" b="1"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医疗</a:t>
                  </a:r>
                  <a:endParaRPr sz="1050" b="1"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p:txBody>
            </p:sp>
            <p:sp>
              <p:nvSpPr>
                <p:cNvPr id="91" name="Text Box 4"/>
                <p:cNvSpPr txBox="1"/>
                <p:nvPr/>
              </p:nvSpPr>
              <p:spPr>
                <a:xfrm>
                  <a:off x="1333368" y="3340955"/>
                  <a:ext cx="1309196" cy="318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algn="ctr"/>
                  <a:r>
                    <a:rPr lang="zh-CN" altLang="en-US"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图像识别</a:t>
                  </a:r>
                  <a:endPar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p:txBody>
            </p:sp>
          </p:grpSp>
        </p:grpSp>
        <p:grpSp>
          <p:nvGrpSpPr>
            <p:cNvPr id="9" name="组合 8"/>
            <p:cNvGrpSpPr/>
            <p:nvPr/>
          </p:nvGrpSpPr>
          <p:grpSpPr>
            <a:xfrm>
              <a:off x="4773724" y="3579813"/>
              <a:ext cx="936000" cy="1552931"/>
              <a:chOff x="6178773" y="3579813"/>
              <a:chExt cx="936000" cy="1552931"/>
            </a:xfrm>
          </p:grpSpPr>
          <p:grpSp>
            <p:nvGrpSpPr>
              <p:cNvPr id="92" name="组合 91"/>
              <p:cNvGrpSpPr/>
              <p:nvPr/>
            </p:nvGrpSpPr>
            <p:grpSpPr>
              <a:xfrm>
                <a:off x="6392905" y="3579813"/>
                <a:ext cx="468000" cy="468000"/>
                <a:chOff x="5543503" y="1192876"/>
                <a:chExt cx="887398" cy="885257"/>
              </a:xfrm>
            </p:grpSpPr>
            <p:sp>
              <p:nvSpPr>
                <p:cNvPr id="93" name="椭圆 92"/>
                <p:cNvSpPr/>
                <p:nvPr/>
              </p:nvSpPr>
              <p:spPr>
                <a:xfrm>
                  <a:off x="5543503" y="1192876"/>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algn="ctr" defTabSz="1219272">
                    <a:defRPr/>
                  </a:pPr>
                  <a:endParaRPr sz="2400" kern="0">
                    <a:solidFill>
                      <a:prstClr val="black"/>
                    </a:solidFill>
                    <a:latin typeface="微软雅黑" panose="020B0503020204020204" pitchFamily="34" charset="-122"/>
                    <a:cs typeface="+mn-ea"/>
                    <a:sym typeface="+mn-lt"/>
                  </a:endParaRPr>
                </a:p>
              </p:txBody>
            </p:sp>
            <p:grpSp>
              <p:nvGrpSpPr>
                <p:cNvPr id="94" name="组合 380"/>
                <p:cNvGrpSpPr>
                  <a:grpSpLocks/>
                </p:cNvGrpSpPr>
                <p:nvPr/>
              </p:nvGrpSpPr>
              <p:grpSpPr bwMode="auto">
                <a:xfrm>
                  <a:off x="5616038" y="1422294"/>
                  <a:ext cx="656996" cy="421469"/>
                  <a:chOff x="8448675" y="4338638"/>
                  <a:chExt cx="757238" cy="485775"/>
                </a:xfrm>
                <a:solidFill>
                  <a:srgbClr val="C00000"/>
                </a:solidFill>
              </p:grpSpPr>
              <p:sp>
                <p:nvSpPr>
                  <p:cNvPr id="95" name="Freeform 309"/>
                  <p:cNvSpPr>
                    <a:spLocks noEditPoints="1"/>
                  </p:cNvSpPr>
                  <p:nvPr/>
                </p:nvSpPr>
                <p:spPr bwMode="auto">
                  <a:xfrm>
                    <a:off x="8448675" y="4338638"/>
                    <a:ext cx="698500" cy="174625"/>
                  </a:xfrm>
                  <a:custGeom>
                    <a:avLst/>
                    <a:gdLst>
                      <a:gd name="T0" fmla="*/ 2147483646 w 1486"/>
                      <a:gd name="T1" fmla="*/ 2147483646 h 373"/>
                      <a:gd name="T2" fmla="*/ 2147483646 w 1486"/>
                      <a:gd name="T3" fmla="*/ 2147483646 h 373"/>
                      <a:gd name="T4" fmla="*/ 2147483646 w 1486"/>
                      <a:gd name="T5" fmla="*/ 2147483646 h 373"/>
                      <a:gd name="T6" fmla="*/ 2147483646 w 1486"/>
                      <a:gd name="T7" fmla="*/ 2147483646 h 373"/>
                      <a:gd name="T8" fmla="*/ 2147483646 w 1486"/>
                      <a:gd name="T9" fmla="*/ 2147483646 h 373"/>
                      <a:gd name="T10" fmla="*/ 2147483646 w 1486"/>
                      <a:gd name="T11" fmla="*/ 2147483646 h 373"/>
                      <a:gd name="T12" fmla="*/ 2147483646 w 1486"/>
                      <a:gd name="T13" fmla="*/ 2147483646 h 373"/>
                      <a:gd name="T14" fmla="*/ 2147483646 w 1486"/>
                      <a:gd name="T15" fmla="*/ 2147483646 h 373"/>
                      <a:gd name="T16" fmla="*/ 2147483646 w 1486"/>
                      <a:gd name="T17" fmla="*/ 2147483646 h 373"/>
                      <a:gd name="T18" fmla="*/ 2147483646 w 1486"/>
                      <a:gd name="T19" fmla="*/ 2147483646 h 373"/>
                      <a:gd name="T20" fmla="*/ 2147483646 w 1486"/>
                      <a:gd name="T21" fmla="*/ 2147483646 h 373"/>
                      <a:gd name="T22" fmla="*/ 2147483646 w 1486"/>
                      <a:gd name="T23" fmla="*/ 2147483646 h 373"/>
                      <a:gd name="T24" fmla="*/ 2147483646 w 1486"/>
                      <a:gd name="T25" fmla="*/ 2147483646 h 373"/>
                      <a:gd name="T26" fmla="*/ 2147483646 w 1486"/>
                      <a:gd name="T27" fmla="*/ 2147483646 h 373"/>
                      <a:gd name="T28" fmla="*/ 2147483646 w 1486"/>
                      <a:gd name="T29" fmla="*/ 2147483646 h 373"/>
                      <a:gd name="T30" fmla="*/ 2147483646 w 1486"/>
                      <a:gd name="T31" fmla="*/ 2147483646 h 373"/>
                      <a:gd name="T32" fmla="*/ 2147483646 w 1486"/>
                      <a:gd name="T33" fmla="*/ 2147483646 h 373"/>
                      <a:gd name="T34" fmla="*/ 2147483646 w 1486"/>
                      <a:gd name="T35" fmla="*/ 2147483646 h 373"/>
                      <a:gd name="T36" fmla="*/ 2147483646 w 1486"/>
                      <a:gd name="T37" fmla="*/ 2147483646 h 373"/>
                      <a:gd name="T38" fmla="*/ 2147483646 w 1486"/>
                      <a:gd name="T39" fmla="*/ 2147483646 h 373"/>
                      <a:gd name="T40" fmla="*/ 2147483646 w 1486"/>
                      <a:gd name="T41" fmla="*/ 2147483646 h 373"/>
                      <a:gd name="T42" fmla="*/ 2147483646 w 1486"/>
                      <a:gd name="T43" fmla="*/ 2147483646 h 3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86"/>
                      <a:gd name="T67" fmla="*/ 0 h 373"/>
                      <a:gd name="T68" fmla="*/ 1486 w 1486"/>
                      <a:gd name="T69" fmla="*/ 373 h 3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86" h="373">
                        <a:moveTo>
                          <a:pt x="157" y="284"/>
                        </a:moveTo>
                        <a:lnTo>
                          <a:pt x="157" y="284"/>
                        </a:lnTo>
                        <a:cubicBezTo>
                          <a:pt x="200" y="296"/>
                          <a:pt x="252" y="307"/>
                          <a:pt x="309" y="307"/>
                        </a:cubicBezTo>
                        <a:cubicBezTo>
                          <a:pt x="331" y="307"/>
                          <a:pt x="353" y="305"/>
                          <a:pt x="374" y="302"/>
                        </a:cubicBezTo>
                        <a:lnTo>
                          <a:pt x="1405" y="112"/>
                        </a:lnTo>
                        <a:cubicBezTo>
                          <a:pt x="1408" y="103"/>
                          <a:pt x="1411" y="92"/>
                          <a:pt x="1408" y="83"/>
                        </a:cubicBezTo>
                        <a:cubicBezTo>
                          <a:pt x="1407" y="81"/>
                          <a:pt x="1405" y="75"/>
                          <a:pt x="1394" y="69"/>
                        </a:cubicBezTo>
                        <a:lnTo>
                          <a:pt x="157" y="284"/>
                        </a:lnTo>
                        <a:close/>
                        <a:moveTo>
                          <a:pt x="309" y="373"/>
                        </a:moveTo>
                        <a:lnTo>
                          <a:pt x="309" y="373"/>
                        </a:lnTo>
                        <a:cubicBezTo>
                          <a:pt x="150" y="373"/>
                          <a:pt x="24" y="304"/>
                          <a:pt x="19" y="301"/>
                        </a:cubicBezTo>
                        <a:cubicBezTo>
                          <a:pt x="7" y="294"/>
                          <a:pt x="0" y="280"/>
                          <a:pt x="2" y="266"/>
                        </a:cubicBezTo>
                        <a:cubicBezTo>
                          <a:pt x="5" y="252"/>
                          <a:pt x="16" y="241"/>
                          <a:pt x="29" y="239"/>
                        </a:cubicBezTo>
                        <a:lnTo>
                          <a:pt x="1392" y="1"/>
                        </a:lnTo>
                        <a:cubicBezTo>
                          <a:pt x="1398" y="0"/>
                          <a:pt x="1404" y="1"/>
                          <a:pt x="1410" y="3"/>
                        </a:cubicBezTo>
                        <a:cubicBezTo>
                          <a:pt x="1449" y="18"/>
                          <a:pt x="1465" y="43"/>
                          <a:pt x="1471" y="62"/>
                        </a:cubicBezTo>
                        <a:cubicBezTo>
                          <a:pt x="1486" y="108"/>
                          <a:pt x="1459" y="154"/>
                          <a:pt x="1456" y="159"/>
                        </a:cubicBezTo>
                        <a:cubicBezTo>
                          <a:pt x="1451" y="167"/>
                          <a:pt x="1443" y="173"/>
                          <a:pt x="1434" y="174"/>
                        </a:cubicBezTo>
                        <a:lnTo>
                          <a:pt x="385" y="368"/>
                        </a:lnTo>
                        <a:cubicBezTo>
                          <a:pt x="360" y="371"/>
                          <a:pt x="334" y="373"/>
                          <a:pt x="309" y="37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sp>
                <p:nvSpPr>
                  <p:cNvPr id="96" name="Freeform 310"/>
                  <p:cNvSpPr>
                    <a:spLocks/>
                  </p:cNvSpPr>
                  <p:nvPr/>
                </p:nvSpPr>
                <p:spPr bwMode="auto">
                  <a:xfrm>
                    <a:off x="8532813" y="4478338"/>
                    <a:ext cx="125413" cy="144463"/>
                  </a:xfrm>
                  <a:custGeom>
                    <a:avLst/>
                    <a:gdLst>
                      <a:gd name="T0" fmla="*/ 2147483646 w 269"/>
                      <a:gd name="T1" fmla="*/ 2147483646 h 308"/>
                      <a:gd name="T2" fmla="*/ 2147483646 w 269"/>
                      <a:gd name="T3" fmla="*/ 2147483646 h 308"/>
                      <a:gd name="T4" fmla="*/ 2147483646 w 269"/>
                      <a:gd name="T5" fmla="*/ 2147483646 h 308"/>
                      <a:gd name="T6" fmla="*/ 2147483646 w 269"/>
                      <a:gd name="T7" fmla="*/ 2147483646 h 308"/>
                      <a:gd name="T8" fmla="*/ 2147483646 w 269"/>
                      <a:gd name="T9" fmla="*/ 2147483646 h 308"/>
                      <a:gd name="T10" fmla="*/ 2147483646 w 269"/>
                      <a:gd name="T11" fmla="*/ 2147483646 h 308"/>
                      <a:gd name="T12" fmla="*/ 2147483646 w 269"/>
                      <a:gd name="T13" fmla="*/ 2147483646 h 308"/>
                      <a:gd name="T14" fmla="*/ 2147483646 w 269"/>
                      <a:gd name="T15" fmla="*/ 2147483646 h 308"/>
                      <a:gd name="T16" fmla="*/ 2147483646 w 269"/>
                      <a:gd name="T17" fmla="*/ 2147483646 h 308"/>
                      <a:gd name="T18" fmla="*/ 2147483646 w 269"/>
                      <a:gd name="T19" fmla="*/ 2147483646 h 308"/>
                      <a:gd name="T20" fmla="*/ 2147483646 w 269"/>
                      <a:gd name="T21" fmla="*/ 2147483646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9"/>
                      <a:gd name="T34" fmla="*/ 0 h 308"/>
                      <a:gd name="T35" fmla="*/ 269 w 269"/>
                      <a:gd name="T36" fmla="*/ 308 h 3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9" h="308">
                        <a:moveTo>
                          <a:pt x="195" y="308"/>
                        </a:moveTo>
                        <a:lnTo>
                          <a:pt x="195" y="308"/>
                        </a:lnTo>
                        <a:cubicBezTo>
                          <a:pt x="149" y="308"/>
                          <a:pt x="111" y="294"/>
                          <a:pt x="81" y="265"/>
                        </a:cubicBezTo>
                        <a:cubicBezTo>
                          <a:pt x="0" y="189"/>
                          <a:pt x="14" y="38"/>
                          <a:pt x="15" y="32"/>
                        </a:cubicBezTo>
                        <a:cubicBezTo>
                          <a:pt x="17" y="14"/>
                          <a:pt x="33" y="0"/>
                          <a:pt x="52" y="2"/>
                        </a:cubicBezTo>
                        <a:cubicBezTo>
                          <a:pt x="70" y="4"/>
                          <a:pt x="83" y="21"/>
                          <a:pt x="81" y="39"/>
                        </a:cubicBezTo>
                        <a:cubicBezTo>
                          <a:pt x="78" y="73"/>
                          <a:pt x="79" y="173"/>
                          <a:pt x="127" y="217"/>
                        </a:cubicBezTo>
                        <a:cubicBezTo>
                          <a:pt x="150" y="239"/>
                          <a:pt x="183" y="246"/>
                          <a:pt x="227" y="238"/>
                        </a:cubicBezTo>
                        <a:cubicBezTo>
                          <a:pt x="245" y="235"/>
                          <a:pt x="263" y="247"/>
                          <a:pt x="266" y="265"/>
                        </a:cubicBezTo>
                        <a:cubicBezTo>
                          <a:pt x="269" y="283"/>
                          <a:pt x="257" y="301"/>
                          <a:pt x="239" y="304"/>
                        </a:cubicBezTo>
                        <a:cubicBezTo>
                          <a:pt x="224" y="306"/>
                          <a:pt x="209" y="308"/>
                          <a:pt x="195" y="30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sp>
                <p:nvSpPr>
                  <p:cNvPr id="97" name="Freeform 311"/>
                  <p:cNvSpPr>
                    <a:spLocks noEditPoints="1"/>
                  </p:cNvSpPr>
                  <p:nvPr/>
                </p:nvSpPr>
                <p:spPr bwMode="auto">
                  <a:xfrm>
                    <a:off x="8624888" y="4389438"/>
                    <a:ext cx="522288" cy="328613"/>
                  </a:xfrm>
                  <a:custGeom>
                    <a:avLst/>
                    <a:gdLst>
                      <a:gd name="T0" fmla="*/ 2147483646 w 1110"/>
                      <a:gd name="T1" fmla="*/ 2147483646 h 696"/>
                      <a:gd name="T2" fmla="*/ 2147483646 w 1110"/>
                      <a:gd name="T3" fmla="*/ 2147483646 h 696"/>
                      <a:gd name="T4" fmla="*/ 2147483646 w 1110"/>
                      <a:gd name="T5" fmla="*/ 2147483646 h 696"/>
                      <a:gd name="T6" fmla="*/ 2147483646 w 1110"/>
                      <a:gd name="T7" fmla="*/ 2147483646 h 696"/>
                      <a:gd name="T8" fmla="*/ 2147483646 w 1110"/>
                      <a:gd name="T9" fmla="*/ 2147483646 h 696"/>
                      <a:gd name="T10" fmla="*/ 2147483646 w 1110"/>
                      <a:gd name="T11" fmla="*/ 2147483646 h 696"/>
                      <a:gd name="T12" fmla="*/ 2147483646 w 1110"/>
                      <a:gd name="T13" fmla="*/ 2147483646 h 696"/>
                      <a:gd name="T14" fmla="*/ 2147483646 w 1110"/>
                      <a:gd name="T15" fmla="*/ 2147483646 h 696"/>
                      <a:gd name="T16" fmla="*/ 2147483646 w 1110"/>
                      <a:gd name="T17" fmla="*/ 2147483646 h 696"/>
                      <a:gd name="T18" fmla="*/ 2147483646 w 1110"/>
                      <a:gd name="T19" fmla="*/ 2147483646 h 696"/>
                      <a:gd name="T20" fmla="*/ 2147483646 w 1110"/>
                      <a:gd name="T21" fmla="*/ 2147483646 h 696"/>
                      <a:gd name="T22" fmla="*/ 2147483646 w 1110"/>
                      <a:gd name="T23" fmla="*/ 2147483646 h 696"/>
                      <a:gd name="T24" fmla="*/ 2147483646 w 1110"/>
                      <a:gd name="T25" fmla="*/ 2147483646 h 696"/>
                      <a:gd name="T26" fmla="*/ 2147483646 w 1110"/>
                      <a:gd name="T27" fmla="*/ 2147483646 h 696"/>
                      <a:gd name="T28" fmla="*/ 2147483646 w 1110"/>
                      <a:gd name="T29" fmla="*/ 2147483646 h 696"/>
                      <a:gd name="T30" fmla="*/ 2147483646 w 1110"/>
                      <a:gd name="T31" fmla="*/ 2147483646 h 696"/>
                      <a:gd name="T32" fmla="*/ 2147483646 w 1110"/>
                      <a:gd name="T33" fmla="*/ 2147483646 h 696"/>
                      <a:gd name="T34" fmla="*/ 2147483646 w 1110"/>
                      <a:gd name="T35" fmla="*/ 2147483646 h 696"/>
                      <a:gd name="T36" fmla="*/ 2147483646 w 1110"/>
                      <a:gd name="T37" fmla="*/ 2147483646 h 696"/>
                      <a:gd name="T38" fmla="*/ 2147483646 w 1110"/>
                      <a:gd name="T39" fmla="*/ 2147483646 h 696"/>
                      <a:gd name="T40" fmla="*/ 2147483646 w 1110"/>
                      <a:gd name="T41" fmla="*/ 2147483646 h 696"/>
                      <a:gd name="T42" fmla="*/ 2147483646 w 1110"/>
                      <a:gd name="T43" fmla="*/ 2147483646 h 696"/>
                      <a:gd name="T44" fmla="*/ 2147483646 w 1110"/>
                      <a:gd name="T45" fmla="*/ 2147483646 h 696"/>
                      <a:gd name="T46" fmla="*/ 2147483646 w 1110"/>
                      <a:gd name="T47" fmla="*/ 2147483646 h 696"/>
                      <a:gd name="T48" fmla="*/ 2147483646 w 1110"/>
                      <a:gd name="T49" fmla="*/ 2147483646 h 696"/>
                      <a:gd name="T50" fmla="*/ 2147483646 w 1110"/>
                      <a:gd name="T51" fmla="*/ 2147483646 h 696"/>
                      <a:gd name="T52" fmla="*/ 2147483646 w 1110"/>
                      <a:gd name="T53" fmla="*/ 2147483646 h 696"/>
                      <a:gd name="T54" fmla="*/ 2147483646 w 1110"/>
                      <a:gd name="T55" fmla="*/ 2147483646 h 696"/>
                      <a:gd name="T56" fmla="*/ 2147483646 w 1110"/>
                      <a:gd name="T57" fmla="*/ 2147483646 h 696"/>
                      <a:gd name="T58" fmla="*/ 2147483646 w 1110"/>
                      <a:gd name="T59" fmla="*/ 2147483646 h 696"/>
                      <a:gd name="T60" fmla="*/ 2147483646 w 1110"/>
                      <a:gd name="T61" fmla="*/ 2147483646 h 696"/>
                      <a:gd name="T62" fmla="*/ 2147483646 w 1110"/>
                      <a:gd name="T63" fmla="*/ 2147483646 h 696"/>
                      <a:gd name="T64" fmla="*/ 2147483646 w 1110"/>
                      <a:gd name="T65" fmla="*/ 2147483646 h 6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0"/>
                      <a:gd name="T100" fmla="*/ 0 h 696"/>
                      <a:gd name="T101" fmla="*/ 1110 w 1110"/>
                      <a:gd name="T102" fmla="*/ 696 h 6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0" h="696">
                        <a:moveTo>
                          <a:pt x="411" y="361"/>
                        </a:moveTo>
                        <a:lnTo>
                          <a:pt x="411" y="361"/>
                        </a:lnTo>
                        <a:cubicBezTo>
                          <a:pt x="419" y="361"/>
                          <a:pt x="427" y="364"/>
                          <a:pt x="433" y="369"/>
                        </a:cubicBezTo>
                        <a:cubicBezTo>
                          <a:pt x="440" y="375"/>
                          <a:pt x="444" y="384"/>
                          <a:pt x="444" y="394"/>
                        </a:cubicBezTo>
                        <a:lnTo>
                          <a:pt x="444" y="513"/>
                        </a:lnTo>
                        <a:cubicBezTo>
                          <a:pt x="444" y="577"/>
                          <a:pt x="497" y="630"/>
                          <a:pt x="561" y="630"/>
                        </a:cubicBezTo>
                        <a:cubicBezTo>
                          <a:pt x="625" y="630"/>
                          <a:pt x="678" y="577"/>
                          <a:pt x="678" y="513"/>
                        </a:cubicBezTo>
                        <a:lnTo>
                          <a:pt x="678" y="342"/>
                        </a:lnTo>
                        <a:cubicBezTo>
                          <a:pt x="678" y="326"/>
                          <a:pt x="689" y="312"/>
                          <a:pt x="705" y="310"/>
                        </a:cubicBezTo>
                        <a:lnTo>
                          <a:pt x="883" y="279"/>
                        </a:lnTo>
                        <a:cubicBezTo>
                          <a:pt x="901" y="272"/>
                          <a:pt x="1023" y="218"/>
                          <a:pt x="1003" y="75"/>
                        </a:cubicBezTo>
                        <a:lnTo>
                          <a:pt x="119" y="244"/>
                        </a:lnTo>
                        <a:cubicBezTo>
                          <a:pt x="130" y="286"/>
                          <a:pt x="142" y="354"/>
                          <a:pt x="124" y="410"/>
                        </a:cubicBezTo>
                        <a:lnTo>
                          <a:pt x="405" y="361"/>
                        </a:lnTo>
                        <a:cubicBezTo>
                          <a:pt x="407" y="361"/>
                          <a:pt x="409" y="361"/>
                          <a:pt x="411" y="361"/>
                        </a:cubicBezTo>
                        <a:close/>
                        <a:moveTo>
                          <a:pt x="561" y="696"/>
                        </a:moveTo>
                        <a:lnTo>
                          <a:pt x="561" y="696"/>
                        </a:lnTo>
                        <a:cubicBezTo>
                          <a:pt x="460" y="696"/>
                          <a:pt x="378" y="614"/>
                          <a:pt x="378" y="513"/>
                        </a:cubicBezTo>
                        <a:lnTo>
                          <a:pt x="378" y="434"/>
                        </a:lnTo>
                        <a:lnTo>
                          <a:pt x="43" y="492"/>
                        </a:lnTo>
                        <a:cubicBezTo>
                          <a:pt x="26" y="495"/>
                          <a:pt x="9" y="484"/>
                          <a:pt x="5" y="467"/>
                        </a:cubicBezTo>
                        <a:cubicBezTo>
                          <a:pt x="0" y="451"/>
                          <a:pt x="10" y="433"/>
                          <a:pt x="26" y="428"/>
                        </a:cubicBezTo>
                        <a:cubicBezTo>
                          <a:pt x="41" y="422"/>
                          <a:pt x="50" y="413"/>
                          <a:pt x="57" y="399"/>
                        </a:cubicBezTo>
                        <a:cubicBezTo>
                          <a:pt x="80" y="350"/>
                          <a:pt x="56" y="261"/>
                          <a:pt x="45" y="230"/>
                        </a:cubicBezTo>
                        <a:cubicBezTo>
                          <a:pt x="41" y="221"/>
                          <a:pt x="42" y="211"/>
                          <a:pt x="47" y="202"/>
                        </a:cubicBezTo>
                        <a:cubicBezTo>
                          <a:pt x="52" y="194"/>
                          <a:pt x="60" y="188"/>
                          <a:pt x="70" y="186"/>
                        </a:cubicBezTo>
                        <a:lnTo>
                          <a:pt x="1023" y="3"/>
                        </a:lnTo>
                        <a:cubicBezTo>
                          <a:pt x="1040" y="0"/>
                          <a:pt x="1057" y="11"/>
                          <a:pt x="1061" y="28"/>
                        </a:cubicBezTo>
                        <a:cubicBezTo>
                          <a:pt x="1110" y="217"/>
                          <a:pt x="979" y="316"/>
                          <a:pt x="902" y="343"/>
                        </a:cubicBezTo>
                        <a:cubicBezTo>
                          <a:pt x="901" y="343"/>
                          <a:pt x="899" y="344"/>
                          <a:pt x="897" y="344"/>
                        </a:cubicBezTo>
                        <a:lnTo>
                          <a:pt x="744" y="371"/>
                        </a:lnTo>
                        <a:lnTo>
                          <a:pt x="744" y="513"/>
                        </a:lnTo>
                        <a:cubicBezTo>
                          <a:pt x="744" y="614"/>
                          <a:pt x="662" y="696"/>
                          <a:pt x="561" y="69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sp>
                <p:nvSpPr>
                  <p:cNvPr id="98" name="Freeform 312"/>
                  <p:cNvSpPr>
                    <a:spLocks/>
                  </p:cNvSpPr>
                  <p:nvPr/>
                </p:nvSpPr>
                <p:spPr bwMode="auto">
                  <a:xfrm>
                    <a:off x="8589963" y="4478338"/>
                    <a:ext cx="95250" cy="92075"/>
                  </a:xfrm>
                  <a:custGeom>
                    <a:avLst/>
                    <a:gdLst>
                      <a:gd name="T0" fmla="*/ 2147483646 w 204"/>
                      <a:gd name="T1" fmla="*/ 2147483646 h 195"/>
                      <a:gd name="T2" fmla="*/ 2147483646 w 204"/>
                      <a:gd name="T3" fmla="*/ 2147483646 h 195"/>
                      <a:gd name="T4" fmla="*/ 0 w 204"/>
                      <a:gd name="T5" fmla="*/ 2147483646 h 195"/>
                      <a:gd name="T6" fmla="*/ 2147483646 w 204"/>
                      <a:gd name="T7" fmla="*/ 2147483646 h 195"/>
                      <a:gd name="T8" fmla="*/ 2147483646 w 204"/>
                      <a:gd name="T9" fmla="*/ 2147483646 h 195"/>
                      <a:gd name="T10" fmla="*/ 2147483646 w 204"/>
                      <a:gd name="T11" fmla="*/ 2147483646 h 195"/>
                      <a:gd name="T12" fmla="*/ 2147483646 w 204"/>
                      <a:gd name="T13" fmla="*/ 2147483646 h 195"/>
                      <a:gd name="T14" fmla="*/ 2147483646 w 204"/>
                      <a:gd name="T15" fmla="*/ 2147483646 h 195"/>
                      <a:gd name="T16" fmla="*/ 2147483646 w 204"/>
                      <a:gd name="T17" fmla="*/ 2147483646 h 195"/>
                      <a:gd name="T18" fmla="*/ 2147483646 w 204"/>
                      <a:gd name="T19" fmla="*/ 2147483646 h 195"/>
                      <a:gd name="T20" fmla="*/ 2147483646 w 204"/>
                      <a:gd name="T21" fmla="*/ 2147483646 h 195"/>
                      <a:gd name="T22" fmla="*/ 2147483646 w 204"/>
                      <a:gd name="T23" fmla="*/ 2147483646 h 1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95"/>
                      <a:gd name="T38" fmla="*/ 204 w 204"/>
                      <a:gd name="T39" fmla="*/ 195 h 1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95">
                        <a:moveTo>
                          <a:pt x="101" y="195"/>
                        </a:moveTo>
                        <a:lnTo>
                          <a:pt x="101" y="195"/>
                        </a:lnTo>
                        <a:cubicBezTo>
                          <a:pt x="45" y="195"/>
                          <a:pt x="0" y="149"/>
                          <a:pt x="0" y="94"/>
                        </a:cubicBezTo>
                        <a:cubicBezTo>
                          <a:pt x="0" y="61"/>
                          <a:pt x="16" y="29"/>
                          <a:pt x="44" y="11"/>
                        </a:cubicBezTo>
                        <a:cubicBezTo>
                          <a:pt x="59" y="0"/>
                          <a:pt x="80" y="4"/>
                          <a:pt x="90" y="19"/>
                        </a:cubicBezTo>
                        <a:cubicBezTo>
                          <a:pt x="101" y="34"/>
                          <a:pt x="97" y="55"/>
                          <a:pt x="82" y="65"/>
                        </a:cubicBezTo>
                        <a:cubicBezTo>
                          <a:pt x="72" y="72"/>
                          <a:pt x="67" y="82"/>
                          <a:pt x="67" y="94"/>
                        </a:cubicBezTo>
                        <a:cubicBezTo>
                          <a:pt x="67" y="113"/>
                          <a:pt x="82" y="128"/>
                          <a:pt x="101" y="128"/>
                        </a:cubicBezTo>
                        <a:cubicBezTo>
                          <a:pt x="119" y="128"/>
                          <a:pt x="134" y="115"/>
                          <a:pt x="135" y="97"/>
                        </a:cubicBezTo>
                        <a:cubicBezTo>
                          <a:pt x="137" y="79"/>
                          <a:pt x="153" y="66"/>
                          <a:pt x="172" y="67"/>
                        </a:cubicBezTo>
                        <a:cubicBezTo>
                          <a:pt x="190" y="69"/>
                          <a:pt x="204" y="86"/>
                          <a:pt x="202" y="104"/>
                        </a:cubicBezTo>
                        <a:cubicBezTo>
                          <a:pt x="197" y="156"/>
                          <a:pt x="153" y="195"/>
                          <a:pt x="101" y="19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sp>
                <p:nvSpPr>
                  <p:cNvPr id="99" name="Freeform 313"/>
                  <p:cNvSpPr>
                    <a:spLocks/>
                  </p:cNvSpPr>
                  <p:nvPr/>
                </p:nvSpPr>
                <p:spPr bwMode="auto">
                  <a:xfrm>
                    <a:off x="8872538" y="4686300"/>
                    <a:ext cx="134938" cy="104775"/>
                  </a:xfrm>
                  <a:custGeom>
                    <a:avLst/>
                    <a:gdLst>
                      <a:gd name="T0" fmla="*/ 2147483646 w 285"/>
                      <a:gd name="T1" fmla="*/ 2147483646 h 221"/>
                      <a:gd name="T2" fmla="*/ 2147483646 w 285"/>
                      <a:gd name="T3" fmla="*/ 2147483646 h 221"/>
                      <a:gd name="T4" fmla="*/ 2147483646 w 285"/>
                      <a:gd name="T5" fmla="*/ 2147483646 h 221"/>
                      <a:gd name="T6" fmla="*/ 0 w 285"/>
                      <a:gd name="T7" fmla="*/ 2147483646 h 221"/>
                      <a:gd name="T8" fmla="*/ 2147483646 w 285"/>
                      <a:gd name="T9" fmla="*/ 0 h 221"/>
                      <a:gd name="T10" fmla="*/ 2147483646 w 285"/>
                      <a:gd name="T11" fmla="*/ 2147483646 h 221"/>
                      <a:gd name="T12" fmla="*/ 2147483646 w 285"/>
                      <a:gd name="T13" fmla="*/ 2147483646 h 221"/>
                      <a:gd name="T14" fmla="*/ 2147483646 w 285"/>
                      <a:gd name="T15" fmla="*/ 2147483646 h 221"/>
                      <a:gd name="T16" fmla="*/ 2147483646 w 285"/>
                      <a:gd name="T17" fmla="*/ 2147483646 h 221"/>
                      <a:gd name="T18" fmla="*/ 2147483646 w 285"/>
                      <a:gd name="T19" fmla="*/ 2147483646 h 2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5"/>
                      <a:gd name="T31" fmla="*/ 0 h 221"/>
                      <a:gd name="T32" fmla="*/ 285 w 285"/>
                      <a:gd name="T33" fmla="*/ 221 h 2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5" h="221">
                        <a:moveTo>
                          <a:pt x="252" y="221"/>
                        </a:moveTo>
                        <a:lnTo>
                          <a:pt x="252" y="221"/>
                        </a:lnTo>
                        <a:lnTo>
                          <a:pt x="228" y="221"/>
                        </a:lnTo>
                        <a:cubicBezTo>
                          <a:pt x="47" y="221"/>
                          <a:pt x="0" y="98"/>
                          <a:pt x="0" y="33"/>
                        </a:cubicBezTo>
                        <a:cubicBezTo>
                          <a:pt x="0" y="15"/>
                          <a:pt x="15" y="0"/>
                          <a:pt x="33" y="0"/>
                        </a:cubicBezTo>
                        <a:cubicBezTo>
                          <a:pt x="52" y="0"/>
                          <a:pt x="66" y="15"/>
                          <a:pt x="66" y="33"/>
                        </a:cubicBezTo>
                        <a:cubicBezTo>
                          <a:pt x="66" y="38"/>
                          <a:pt x="68" y="154"/>
                          <a:pt x="228" y="154"/>
                        </a:cubicBezTo>
                        <a:lnTo>
                          <a:pt x="251" y="154"/>
                        </a:lnTo>
                        <a:cubicBezTo>
                          <a:pt x="270" y="154"/>
                          <a:pt x="285" y="169"/>
                          <a:pt x="285" y="187"/>
                        </a:cubicBezTo>
                        <a:cubicBezTo>
                          <a:pt x="285" y="206"/>
                          <a:pt x="270" y="221"/>
                          <a:pt x="252" y="221"/>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sp>
                <p:nvSpPr>
                  <p:cNvPr id="100" name="Freeform 314"/>
                  <p:cNvSpPr>
                    <a:spLocks/>
                  </p:cNvSpPr>
                  <p:nvPr/>
                </p:nvSpPr>
                <p:spPr bwMode="auto">
                  <a:xfrm>
                    <a:off x="8801100" y="4533900"/>
                    <a:ext cx="174625" cy="57150"/>
                  </a:xfrm>
                  <a:custGeom>
                    <a:avLst/>
                    <a:gdLst>
                      <a:gd name="T0" fmla="*/ 2147483646 w 372"/>
                      <a:gd name="T1" fmla="*/ 2147483646 h 122"/>
                      <a:gd name="T2" fmla="*/ 2147483646 w 372"/>
                      <a:gd name="T3" fmla="*/ 2147483646 h 122"/>
                      <a:gd name="T4" fmla="*/ 2147483646 w 372"/>
                      <a:gd name="T5" fmla="*/ 2147483646 h 122"/>
                      <a:gd name="T6" fmla="*/ 2147483646 w 372"/>
                      <a:gd name="T7" fmla="*/ 2147483646 h 122"/>
                      <a:gd name="T8" fmla="*/ 2147483646 w 372"/>
                      <a:gd name="T9" fmla="*/ 2147483646 h 122"/>
                      <a:gd name="T10" fmla="*/ 2147483646 w 372"/>
                      <a:gd name="T11" fmla="*/ 2147483646 h 122"/>
                      <a:gd name="T12" fmla="*/ 2147483646 w 372"/>
                      <a:gd name="T13" fmla="*/ 2147483646 h 122"/>
                      <a:gd name="T14" fmla="*/ 2147483646 w 372"/>
                      <a:gd name="T15" fmla="*/ 2147483646 h 122"/>
                      <a:gd name="T16" fmla="*/ 2147483646 w 372"/>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2"/>
                      <a:gd name="T28" fmla="*/ 0 h 122"/>
                      <a:gd name="T29" fmla="*/ 372 w 372"/>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2" h="122">
                        <a:moveTo>
                          <a:pt x="36" y="122"/>
                        </a:moveTo>
                        <a:lnTo>
                          <a:pt x="36" y="122"/>
                        </a:lnTo>
                        <a:cubicBezTo>
                          <a:pt x="20" y="122"/>
                          <a:pt x="6" y="110"/>
                          <a:pt x="3" y="94"/>
                        </a:cubicBezTo>
                        <a:cubicBezTo>
                          <a:pt x="0" y="76"/>
                          <a:pt x="12" y="59"/>
                          <a:pt x="30" y="55"/>
                        </a:cubicBezTo>
                        <a:lnTo>
                          <a:pt x="330" y="4"/>
                        </a:lnTo>
                        <a:cubicBezTo>
                          <a:pt x="349" y="0"/>
                          <a:pt x="366" y="13"/>
                          <a:pt x="369" y="31"/>
                        </a:cubicBezTo>
                        <a:cubicBezTo>
                          <a:pt x="372" y="49"/>
                          <a:pt x="360" y="66"/>
                          <a:pt x="342" y="69"/>
                        </a:cubicBezTo>
                        <a:lnTo>
                          <a:pt x="42" y="121"/>
                        </a:lnTo>
                        <a:cubicBezTo>
                          <a:pt x="40" y="122"/>
                          <a:pt x="38" y="122"/>
                          <a:pt x="36" y="122"/>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sp>
                <p:nvSpPr>
                  <p:cNvPr id="101" name="Freeform 315"/>
                  <p:cNvSpPr>
                    <a:spLocks/>
                  </p:cNvSpPr>
                  <p:nvPr/>
                </p:nvSpPr>
                <p:spPr bwMode="auto">
                  <a:xfrm>
                    <a:off x="9058275" y="4741863"/>
                    <a:ext cx="65088" cy="65088"/>
                  </a:xfrm>
                  <a:custGeom>
                    <a:avLst/>
                    <a:gdLst>
                      <a:gd name="T0" fmla="*/ 2147483646 w 138"/>
                      <a:gd name="T1" fmla="*/ 2147483646 h 139"/>
                      <a:gd name="T2" fmla="*/ 2147483646 w 138"/>
                      <a:gd name="T3" fmla="*/ 2147483646 h 139"/>
                      <a:gd name="T4" fmla="*/ 2147483646 w 138"/>
                      <a:gd name="T5" fmla="*/ 2147483646 h 139"/>
                      <a:gd name="T6" fmla="*/ 0 w 138"/>
                      <a:gd name="T7" fmla="*/ 2147483646 h 139"/>
                      <a:gd name="T8" fmla="*/ 2147483646 w 138"/>
                      <a:gd name="T9" fmla="*/ 0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138" y="69"/>
                        </a:moveTo>
                        <a:lnTo>
                          <a:pt x="138" y="69"/>
                        </a:lnTo>
                        <a:cubicBezTo>
                          <a:pt x="138" y="108"/>
                          <a:pt x="107" y="139"/>
                          <a:pt x="69" y="139"/>
                        </a:cubicBezTo>
                        <a:cubicBezTo>
                          <a:pt x="31" y="139"/>
                          <a:pt x="0" y="108"/>
                          <a:pt x="0" y="69"/>
                        </a:cubicBezTo>
                        <a:cubicBezTo>
                          <a:pt x="0" y="31"/>
                          <a:pt x="31" y="0"/>
                          <a:pt x="69" y="0"/>
                        </a:cubicBezTo>
                        <a:cubicBezTo>
                          <a:pt x="107" y="0"/>
                          <a:pt x="138" y="31"/>
                          <a:pt x="138" y="6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sp>
                <p:nvSpPr>
                  <p:cNvPr id="102" name="Freeform 316"/>
                  <p:cNvSpPr>
                    <a:spLocks/>
                  </p:cNvSpPr>
                  <p:nvPr/>
                </p:nvSpPr>
                <p:spPr bwMode="auto">
                  <a:xfrm>
                    <a:off x="8958263" y="4741863"/>
                    <a:ext cx="65088" cy="65088"/>
                  </a:xfrm>
                  <a:custGeom>
                    <a:avLst/>
                    <a:gdLst>
                      <a:gd name="T0" fmla="*/ 2147483646 w 139"/>
                      <a:gd name="T1" fmla="*/ 2147483646 h 139"/>
                      <a:gd name="T2" fmla="*/ 2147483646 w 139"/>
                      <a:gd name="T3" fmla="*/ 2147483646 h 139"/>
                      <a:gd name="T4" fmla="*/ 2147483646 w 139"/>
                      <a:gd name="T5" fmla="*/ 2147483646 h 139"/>
                      <a:gd name="T6" fmla="*/ 0 w 139"/>
                      <a:gd name="T7" fmla="*/ 2147483646 h 139"/>
                      <a:gd name="T8" fmla="*/ 2147483646 w 139"/>
                      <a:gd name="T9" fmla="*/ 0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139" y="69"/>
                        </a:moveTo>
                        <a:lnTo>
                          <a:pt x="139" y="69"/>
                        </a:lnTo>
                        <a:cubicBezTo>
                          <a:pt x="139" y="108"/>
                          <a:pt x="108" y="139"/>
                          <a:pt x="70" y="139"/>
                        </a:cubicBezTo>
                        <a:cubicBezTo>
                          <a:pt x="31" y="139"/>
                          <a:pt x="0" y="108"/>
                          <a:pt x="0" y="69"/>
                        </a:cubicBezTo>
                        <a:cubicBezTo>
                          <a:pt x="0" y="31"/>
                          <a:pt x="31" y="0"/>
                          <a:pt x="70" y="0"/>
                        </a:cubicBezTo>
                        <a:cubicBezTo>
                          <a:pt x="108" y="0"/>
                          <a:pt x="139" y="31"/>
                          <a:pt x="139" y="6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sp>
                <p:nvSpPr>
                  <p:cNvPr id="103" name="Freeform 371"/>
                  <p:cNvSpPr>
                    <a:spLocks/>
                  </p:cNvSpPr>
                  <p:nvPr/>
                </p:nvSpPr>
                <p:spPr bwMode="auto">
                  <a:xfrm>
                    <a:off x="9075738" y="4759325"/>
                    <a:ext cx="95250" cy="31750"/>
                  </a:xfrm>
                  <a:custGeom>
                    <a:avLst/>
                    <a:gdLst>
                      <a:gd name="T0" fmla="*/ 2147483646 w 202"/>
                      <a:gd name="T1" fmla="*/ 2147483646 h 67"/>
                      <a:gd name="T2" fmla="*/ 2147483646 w 202"/>
                      <a:gd name="T3" fmla="*/ 2147483646 h 67"/>
                      <a:gd name="T4" fmla="*/ 2147483646 w 202"/>
                      <a:gd name="T5" fmla="*/ 2147483646 h 67"/>
                      <a:gd name="T6" fmla="*/ 0 w 202"/>
                      <a:gd name="T7" fmla="*/ 2147483646 h 67"/>
                      <a:gd name="T8" fmla="*/ 2147483646 w 202"/>
                      <a:gd name="T9" fmla="*/ 0 h 67"/>
                      <a:gd name="T10" fmla="*/ 2147483646 w 202"/>
                      <a:gd name="T11" fmla="*/ 0 h 67"/>
                      <a:gd name="T12" fmla="*/ 2147483646 w 202"/>
                      <a:gd name="T13" fmla="*/ 2147483646 h 67"/>
                      <a:gd name="T14" fmla="*/ 2147483646 w 202"/>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169" y="67"/>
                        </a:moveTo>
                        <a:lnTo>
                          <a:pt x="169" y="67"/>
                        </a:lnTo>
                        <a:lnTo>
                          <a:pt x="33" y="67"/>
                        </a:lnTo>
                        <a:cubicBezTo>
                          <a:pt x="15" y="67"/>
                          <a:pt x="0" y="52"/>
                          <a:pt x="0" y="33"/>
                        </a:cubicBezTo>
                        <a:cubicBezTo>
                          <a:pt x="0" y="15"/>
                          <a:pt x="15" y="0"/>
                          <a:pt x="33" y="0"/>
                        </a:cubicBezTo>
                        <a:lnTo>
                          <a:pt x="169" y="0"/>
                        </a:lnTo>
                        <a:cubicBezTo>
                          <a:pt x="187" y="0"/>
                          <a:pt x="202" y="15"/>
                          <a:pt x="202" y="33"/>
                        </a:cubicBezTo>
                        <a:cubicBezTo>
                          <a:pt x="202" y="52"/>
                          <a:pt x="187" y="67"/>
                          <a:pt x="169"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sp>
                <p:nvSpPr>
                  <p:cNvPr id="104" name="Freeform 372"/>
                  <p:cNvSpPr>
                    <a:spLocks/>
                  </p:cNvSpPr>
                  <p:nvPr/>
                </p:nvSpPr>
                <p:spPr bwMode="auto">
                  <a:xfrm>
                    <a:off x="9155113" y="4724400"/>
                    <a:ext cx="50800" cy="100013"/>
                  </a:xfrm>
                  <a:custGeom>
                    <a:avLst/>
                    <a:gdLst>
                      <a:gd name="T0" fmla="*/ 2147483646 w 107"/>
                      <a:gd name="T1" fmla="*/ 2147483646 h 215"/>
                      <a:gd name="T2" fmla="*/ 2147483646 w 107"/>
                      <a:gd name="T3" fmla="*/ 2147483646 h 215"/>
                      <a:gd name="T4" fmla="*/ 0 w 107"/>
                      <a:gd name="T5" fmla="*/ 2147483646 h 215"/>
                      <a:gd name="T6" fmla="*/ 2147483646 w 107"/>
                      <a:gd name="T7" fmla="*/ 0 h 215"/>
                      <a:gd name="T8" fmla="*/ 0 60000 65536"/>
                      <a:gd name="T9" fmla="*/ 0 60000 65536"/>
                      <a:gd name="T10" fmla="*/ 0 60000 65536"/>
                      <a:gd name="T11" fmla="*/ 0 60000 65536"/>
                      <a:gd name="T12" fmla="*/ 0 w 107"/>
                      <a:gd name="T13" fmla="*/ 0 h 215"/>
                      <a:gd name="T14" fmla="*/ 107 w 107"/>
                      <a:gd name="T15" fmla="*/ 215 h 215"/>
                    </a:gdLst>
                    <a:ahLst/>
                    <a:cxnLst>
                      <a:cxn ang="T8">
                        <a:pos x="T0" y="T1"/>
                      </a:cxn>
                      <a:cxn ang="T9">
                        <a:pos x="T2" y="T3"/>
                      </a:cxn>
                      <a:cxn ang="T10">
                        <a:pos x="T4" y="T5"/>
                      </a:cxn>
                      <a:cxn ang="T11">
                        <a:pos x="T6" y="T7"/>
                      </a:cxn>
                    </a:cxnLst>
                    <a:rect l="T12" t="T13" r="T14" b="T15"/>
                    <a:pathLst>
                      <a:path w="107" h="215">
                        <a:moveTo>
                          <a:pt x="107" y="215"/>
                        </a:moveTo>
                        <a:lnTo>
                          <a:pt x="107" y="215"/>
                        </a:lnTo>
                        <a:cubicBezTo>
                          <a:pt x="48" y="215"/>
                          <a:pt x="0" y="167"/>
                          <a:pt x="0" y="107"/>
                        </a:cubicBezTo>
                        <a:cubicBezTo>
                          <a:pt x="0" y="48"/>
                          <a:pt x="48" y="0"/>
                          <a:pt x="107" y="0"/>
                        </a:cubicBezTo>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srgbClr val="1D1D1A"/>
                      </a:solidFill>
                    </a:endParaRPr>
                  </a:p>
                </p:txBody>
              </p:sp>
            </p:grpSp>
          </p:grpSp>
          <p:grpSp>
            <p:nvGrpSpPr>
              <p:cNvPr id="105" name="组合 104"/>
              <p:cNvGrpSpPr/>
              <p:nvPr/>
            </p:nvGrpSpPr>
            <p:grpSpPr>
              <a:xfrm>
                <a:off x="6178773" y="4112674"/>
                <a:ext cx="936000" cy="1020070"/>
                <a:chOff x="1300119" y="2847582"/>
                <a:chExt cx="936000" cy="1020070"/>
              </a:xfrm>
            </p:grpSpPr>
            <p:sp>
              <p:nvSpPr>
                <p:cNvPr id="106" name="圆角矩形 105"/>
                <p:cNvSpPr/>
                <p:nvPr/>
              </p:nvSpPr>
              <p:spPr>
                <a:xfrm>
                  <a:off x="1300119" y="2859652"/>
                  <a:ext cx="936000" cy="1008000"/>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indent="457200" defTabSz="1219272">
                    <a:defRPr/>
                  </a:pPr>
                  <a:endParaRPr lang="en-US" altLang="zh-CN" sz="1400" kern="0" dirty="0">
                    <a:solidFill>
                      <a:prstClr val="black"/>
                    </a:solidFill>
                    <a:latin typeface="微软雅黑" panose="020B0503020204020204" pitchFamily="34" charset="-122"/>
                    <a:cs typeface="+mn-ea"/>
                    <a:sym typeface="+mn-lt"/>
                  </a:endParaRPr>
                </a:p>
              </p:txBody>
            </p:sp>
            <p:sp>
              <p:nvSpPr>
                <p:cNvPr id="107" name="Text Box 4"/>
                <p:cNvSpPr txBox="1"/>
                <p:nvPr/>
              </p:nvSpPr>
              <p:spPr>
                <a:xfrm>
                  <a:off x="1401456" y="2847582"/>
                  <a:ext cx="834663" cy="318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algn="ctr"/>
                  <a:r>
                    <a:rPr lang="zh-CN" altLang="en-US" sz="1050" b="1"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公共安全</a:t>
                  </a:r>
                  <a:endParaRPr sz="1050" b="1"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p:txBody>
            </p:sp>
            <p:sp>
              <p:nvSpPr>
                <p:cNvPr id="108" name="Text Box 4"/>
                <p:cNvSpPr txBox="1"/>
                <p:nvPr/>
              </p:nvSpPr>
              <p:spPr>
                <a:xfrm>
                  <a:off x="1332967" y="3248200"/>
                  <a:ext cx="903152" cy="5497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algn="ctr">
                    <a:lnSpc>
                      <a:spcPct val="100000"/>
                    </a:lnSpc>
                  </a:pPr>
                  <a:r>
                    <a:rPr lang="zh-CN" altLang="en-US"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人脸识别</a:t>
                  </a:r>
                  <a:endPar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a:p>
                  <a:pPr algn="ctr">
                    <a:lnSpc>
                      <a:spcPct val="100000"/>
                    </a:lnSpc>
                  </a:pPr>
                  <a:r>
                    <a:rPr lang="zh-CN" altLang="en-US"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车辆识别</a:t>
                  </a:r>
                  <a:endPar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a:p>
                  <a:pPr algn="ctr">
                    <a:lnSpc>
                      <a:spcPct val="100000"/>
                    </a:lnSpc>
                  </a:pPr>
                  <a:r>
                    <a:rPr lang="zh-CN" altLang="en-US"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轨迹跟踪</a:t>
                  </a:r>
                  <a:endPar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p:txBody>
            </p:sp>
          </p:grpSp>
        </p:grpSp>
        <p:grpSp>
          <p:nvGrpSpPr>
            <p:cNvPr id="12" name="组合 11"/>
            <p:cNvGrpSpPr/>
            <p:nvPr/>
          </p:nvGrpSpPr>
          <p:grpSpPr>
            <a:xfrm>
              <a:off x="6024970" y="3579813"/>
              <a:ext cx="943633" cy="1540861"/>
              <a:chOff x="8220351" y="3579813"/>
              <a:chExt cx="943633" cy="1540861"/>
            </a:xfrm>
          </p:grpSpPr>
          <p:grpSp>
            <p:nvGrpSpPr>
              <p:cNvPr id="109" name="组合 108"/>
              <p:cNvGrpSpPr/>
              <p:nvPr/>
            </p:nvGrpSpPr>
            <p:grpSpPr>
              <a:xfrm>
                <a:off x="8453587" y="3579813"/>
                <a:ext cx="468000" cy="468000"/>
                <a:chOff x="8444594" y="1462550"/>
                <a:chExt cx="887398" cy="885257"/>
              </a:xfrm>
            </p:grpSpPr>
            <p:sp>
              <p:nvSpPr>
                <p:cNvPr id="110" name="椭圆 5"/>
                <p:cNvSpPr/>
                <p:nvPr/>
              </p:nvSpPr>
              <p:spPr>
                <a:xfrm>
                  <a:off x="8444594" y="1462550"/>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algn="ctr" defTabSz="1219272">
                    <a:defRPr/>
                  </a:pPr>
                  <a:endParaRPr sz="2400" kern="0">
                    <a:solidFill>
                      <a:prstClr val="black"/>
                    </a:solidFill>
                    <a:cs typeface="+mn-ea"/>
                    <a:sym typeface="+mn-lt"/>
                  </a:endParaRPr>
                </a:p>
              </p:txBody>
            </p:sp>
            <p:grpSp>
              <p:nvGrpSpPr>
                <p:cNvPr id="111" name="成组"/>
                <p:cNvGrpSpPr/>
                <p:nvPr/>
              </p:nvGrpSpPr>
              <p:grpSpPr>
                <a:xfrm rot="10800000" flipH="1">
                  <a:off x="8605140" y="1721424"/>
                  <a:ext cx="582697" cy="387850"/>
                  <a:chOff x="0" y="0"/>
                  <a:chExt cx="1295252" cy="862134"/>
                </a:xfrm>
                <a:solidFill>
                  <a:srgbClr val="C00000"/>
                </a:solidFill>
              </p:grpSpPr>
              <p:sp>
                <p:nvSpPr>
                  <p:cNvPr id="112" name="圆形"/>
                  <p:cNvSpPr/>
                  <p:nvPr/>
                </p:nvSpPr>
                <p:spPr>
                  <a:xfrm>
                    <a:off x="1086951" y="358646"/>
                    <a:ext cx="117322" cy="117251"/>
                  </a:xfrm>
                  <a:prstGeom prst="ellipse">
                    <a:avLst/>
                  </a:pr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Calibri"/>
                      <a:ea typeface="Calibri"/>
                      <a:cs typeface="+mn-ea"/>
                      <a:sym typeface="+mn-lt"/>
                    </a:endParaRPr>
                  </a:p>
                </p:txBody>
              </p:sp>
              <p:sp>
                <p:nvSpPr>
                  <p:cNvPr id="113" name="椭圆形"/>
                  <p:cNvSpPr/>
                  <p:nvPr/>
                </p:nvSpPr>
                <p:spPr>
                  <a:xfrm>
                    <a:off x="1086951" y="175876"/>
                    <a:ext cx="117322" cy="120700"/>
                  </a:xfrm>
                  <a:prstGeom prst="ellipse">
                    <a:avLst/>
                  </a:pr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Calibri"/>
                      <a:ea typeface="Calibri"/>
                      <a:cs typeface="+mn-ea"/>
                      <a:sym typeface="+mn-lt"/>
                    </a:endParaRPr>
                  </a:p>
                </p:txBody>
              </p:sp>
              <p:sp>
                <p:nvSpPr>
                  <p:cNvPr id="114" name="形状"/>
                  <p:cNvSpPr/>
                  <p:nvPr/>
                </p:nvSpPr>
                <p:spPr>
                  <a:xfrm>
                    <a:off x="789664" y="578856"/>
                    <a:ext cx="505589" cy="283279"/>
                  </a:xfrm>
                  <a:custGeom>
                    <a:avLst/>
                    <a:gdLst/>
                    <a:ahLst/>
                    <a:cxnLst>
                      <a:cxn ang="0">
                        <a:pos x="wd2" y="hd2"/>
                      </a:cxn>
                      <a:cxn ang="5400000">
                        <a:pos x="wd2" y="hd2"/>
                      </a:cxn>
                      <a:cxn ang="10800000">
                        <a:pos x="wd2" y="hd2"/>
                      </a:cxn>
                      <a:cxn ang="16200000">
                        <a:pos x="wd2" y="hd2"/>
                      </a:cxn>
                    </a:cxnLst>
                    <a:rect l="0" t="0" r="r" b="b"/>
                    <a:pathLst>
                      <a:path w="21384" h="21377" extrusionOk="0">
                        <a:moveTo>
                          <a:pt x="10739" y="21377"/>
                        </a:moveTo>
                        <a:cubicBezTo>
                          <a:pt x="10368" y="21377"/>
                          <a:pt x="10122" y="21154"/>
                          <a:pt x="9875" y="20709"/>
                        </a:cubicBezTo>
                        <a:cubicBezTo>
                          <a:pt x="371" y="3340"/>
                          <a:pt x="371" y="3340"/>
                          <a:pt x="371" y="3340"/>
                        </a:cubicBezTo>
                        <a:cubicBezTo>
                          <a:pt x="-123" y="2672"/>
                          <a:pt x="-123" y="1336"/>
                          <a:pt x="371" y="668"/>
                        </a:cubicBezTo>
                        <a:cubicBezTo>
                          <a:pt x="741" y="-223"/>
                          <a:pt x="1482" y="-223"/>
                          <a:pt x="1852" y="668"/>
                        </a:cubicBezTo>
                        <a:cubicBezTo>
                          <a:pt x="10739" y="16478"/>
                          <a:pt x="10739" y="16478"/>
                          <a:pt x="10739" y="16478"/>
                        </a:cubicBezTo>
                        <a:cubicBezTo>
                          <a:pt x="19502" y="668"/>
                          <a:pt x="19502" y="668"/>
                          <a:pt x="19502" y="668"/>
                        </a:cubicBezTo>
                        <a:cubicBezTo>
                          <a:pt x="19872" y="-223"/>
                          <a:pt x="20613" y="-223"/>
                          <a:pt x="21107" y="668"/>
                        </a:cubicBezTo>
                        <a:cubicBezTo>
                          <a:pt x="21477" y="1336"/>
                          <a:pt x="21477" y="2672"/>
                          <a:pt x="21107" y="3340"/>
                        </a:cubicBezTo>
                        <a:cubicBezTo>
                          <a:pt x="11479" y="20709"/>
                          <a:pt x="11479" y="20709"/>
                          <a:pt x="11479" y="20709"/>
                        </a:cubicBezTo>
                        <a:cubicBezTo>
                          <a:pt x="11232" y="21154"/>
                          <a:pt x="10986" y="21377"/>
                          <a:pt x="10739" y="21377"/>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Calibri"/>
                      <a:ea typeface="Calibri"/>
                      <a:cs typeface="+mn-ea"/>
                      <a:sym typeface="+mn-lt"/>
                    </a:endParaRPr>
                  </a:p>
                </p:txBody>
              </p:sp>
              <p:sp>
                <p:nvSpPr>
                  <p:cNvPr id="115" name="形状"/>
                  <p:cNvSpPr/>
                  <p:nvPr/>
                </p:nvSpPr>
                <p:spPr>
                  <a:xfrm>
                    <a:off x="1118007" y="0"/>
                    <a:ext cx="55212" cy="26553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640"/>
                          <a:pt x="0" y="19440"/>
                        </a:cubicBezTo>
                        <a:cubicBezTo>
                          <a:pt x="0" y="2160"/>
                          <a:pt x="0" y="2160"/>
                          <a:pt x="0" y="2160"/>
                        </a:cubicBezTo>
                        <a:cubicBezTo>
                          <a:pt x="0" y="1200"/>
                          <a:pt x="4800" y="0"/>
                          <a:pt x="10800" y="0"/>
                        </a:cubicBezTo>
                        <a:cubicBezTo>
                          <a:pt x="16800" y="0"/>
                          <a:pt x="21600" y="1200"/>
                          <a:pt x="21600" y="2160"/>
                        </a:cubicBezTo>
                        <a:cubicBezTo>
                          <a:pt x="21600" y="19440"/>
                          <a:pt x="21600" y="19440"/>
                          <a:pt x="21600" y="19440"/>
                        </a:cubicBezTo>
                        <a:cubicBezTo>
                          <a:pt x="21600" y="20640"/>
                          <a:pt x="16800" y="21600"/>
                          <a:pt x="10800"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Calibri"/>
                      <a:ea typeface="Calibri"/>
                      <a:cs typeface="+mn-ea"/>
                      <a:sym typeface="+mn-lt"/>
                    </a:endParaRPr>
                  </a:p>
                </p:txBody>
              </p:sp>
              <p:sp>
                <p:nvSpPr>
                  <p:cNvPr id="116" name="形状"/>
                  <p:cNvSpPr/>
                  <p:nvPr/>
                </p:nvSpPr>
                <p:spPr>
                  <a:xfrm>
                    <a:off x="1118007" y="389684"/>
                    <a:ext cx="55212" cy="3655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909"/>
                          <a:pt x="0" y="20045"/>
                        </a:cubicBezTo>
                        <a:cubicBezTo>
                          <a:pt x="0" y="1555"/>
                          <a:pt x="0" y="1555"/>
                          <a:pt x="0" y="1555"/>
                        </a:cubicBezTo>
                        <a:cubicBezTo>
                          <a:pt x="0" y="691"/>
                          <a:pt x="4800" y="0"/>
                          <a:pt x="10800" y="0"/>
                        </a:cubicBezTo>
                        <a:cubicBezTo>
                          <a:pt x="16800" y="0"/>
                          <a:pt x="21600" y="691"/>
                          <a:pt x="21600" y="1555"/>
                        </a:cubicBezTo>
                        <a:cubicBezTo>
                          <a:pt x="21600" y="20045"/>
                          <a:pt x="21600" y="20045"/>
                          <a:pt x="21600" y="20045"/>
                        </a:cubicBezTo>
                        <a:cubicBezTo>
                          <a:pt x="21600" y="20909"/>
                          <a:pt x="16800" y="21600"/>
                          <a:pt x="10800"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Calibri"/>
                      <a:ea typeface="Calibri"/>
                      <a:cs typeface="+mn-ea"/>
                      <a:sym typeface="+mn-lt"/>
                    </a:endParaRPr>
                  </a:p>
                </p:txBody>
              </p:sp>
              <p:sp>
                <p:nvSpPr>
                  <p:cNvPr id="117" name="形状"/>
                  <p:cNvSpPr/>
                  <p:nvPr/>
                </p:nvSpPr>
                <p:spPr>
                  <a:xfrm>
                    <a:off x="910969" y="0"/>
                    <a:ext cx="55211" cy="7552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6000" y="21600"/>
                          <a:pt x="0" y="21265"/>
                          <a:pt x="0" y="20847"/>
                        </a:cubicBezTo>
                        <a:cubicBezTo>
                          <a:pt x="0" y="753"/>
                          <a:pt x="0" y="753"/>
                          <a:pt x="0" y="753"/>
                        </a:cubicBezTo>
                        <a:cubicBezTo>
                          <a:pt x="0" y="419"/>
                          <a:pt x="6000" y="0"/>
                          <a:pt x="10800" y="0"/>
                        </a:cubicBezTo>
                        <a:cubicBezTo>
                          <a:pt x="16800" y="0"/>
                          <a:pt x="21600" y="419"/>
                          <a:pt x="21600" y="753"/>
                        </a:cubicBezTo>
                        <a:cubicBezTo>
                          <a:pt x="21600" y="20847"/>
                          <a:pt x="21600" y="20847"/>
                          <a:pt x="21600" y="20847"/>
                        </a:cubicBezTo>
                        <a:cubicBezTo>
                          <a:pt x="21600" y="21265"/>
                          <a:pt x="16800" y="21600"/>
                          <a:pt x="10800" y="21600"/>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Calibri"/>
                      <a:ea typeface="Calibri"/>
                      <a:cs typeface="+mn-ea"/>
                      <a:sym typeface="+mn-lt"/>
                    </a:endParaRPr>
                  </a:p>
                </p:txBody>
              </p:sp>
              <p:sp>
                <p:nvSpPr>
                  <p:cNvPr id="118" name="形状"/>
                  <p:cNvSpPr/>
                  <p:nvPr/>
                </p:nvSpPr>
                <p:spPr>
                  <a:xfrm>
                    <a:off x="0" y="0"/>
                    <a:ext cx="852310" cy="858685"/>
                  </a:xfrm>
                  <a:custGeom>
                    <a:avLst/>
                    <a:gdLst/>
                    <a:ahLst/>
                    <a:cxnLst>
                      <a:cxn ang="0">
                        <a:pos x="wd2" y="hd2"/>
                      </a:cxn>
                      <a:cxn ang="5400000">
                        <a:pos x="wd2" y="hd2"/>
                      </a:cxn>
                      <a:cxn ang="10800000">
                        <a:pos x="wd2" y="hd2"/>
                      </a:cxn>
                      <a:cxn ang="16200000">
                        <a:pos x="wd2" y="hd2"/>
                      </a:cxn>
                    </a:cxnLst>
                    <a:rect l="0" t="0" r="r" b="b"/>
                    <a:pathLst>
                      <a:path w="21600" h="21600" extrusionOk="0">
                        <a:moveTo>
                          <a:pt x="12649" y="21600"/>
                        </a:moveTo>
                        <a:cubicBezTo>
                          <a:pt x="12649" y="21600"/>
                          <a:pt x="12649" y="21600"/>
                          <a:pt x="12649" y="21600"/>
                        </a:cubicBezTo>
                        <a:cubicBezTo>
                          <a:pt x="8729" y="21600"/>
                          <a:pt x="8729" y="21600"/>
                          <a:pt x="8729" y="21600"/>
                        </a:cubicBezTo>
                        <a:cubicBezTo>
                          <a:pt x="8359" y="21600"/>
                          <a:pt x="8063" y="21305"/>
                          <a:pt x="8063" y="20937"/>
                        </a:cubicBezTo>
                        <a:cubicBezTo>
                          <a:pt x="8063" y="19094"/>
                          <a:pt x="8063" y="19094"/>
                          <a:pt x="8063" y="19094"/>
                        </a:cubicBezTo>
                        <a:cubicBezTo>
                          <a:pt x="8063" y="18799"/>
                          <a:pt x="8063" y="18799"/>
                          <a:pt x="8063" y="18799"/>
                        </a:cubicBezTo>
                        <a:cubicBezTo>
                          <a:pt x="7619" y="18651"/>
                          <a:pt x="7249" y="18504"/>
                          <a:pt x="6879" y="18283"/>
                        </a:cubicBezTo>
                        <a:cubicBezTo>
                          <a:pt x="6732" y="18504"/>
                          <a:pt x="6732" y="18504"/>
                          <a:pt x="6732" y="18504"/>
                        </a:cubicBezTo>
                        <a:cubicBezTo>
                          <a:pt x="5400" y="19757"/>
                          <a:pt x="5400" y="19757"/>
                          <a:pt x="5400" y="19757"/>
                        </a:cubicBezTo>
                        <a:cubicBezTo>
                          <a:pt x="5252" y="19904"/>
                          <a:pt x="5104" y="19904"/>
                          <a:pt x="4956" y="19978"/>
                        </a:cubicBezTo>
                        <a:cubicBezTo>
                          <a:pt x="4734" y="19904"/>
                          <a:pt x="4586" y="19904"/>
                          <a:pt x="4438" y="19757"/>
                        </a:cubicBezTo>
                        <a:cubicBezTo>
                          <a:pt x="1701" y="16956"/>
                          <a:pt x="1701" y="16956"/>
                          <a:pt x="1701" y="16956"/>
                        </a:cubicBezTo>
                        <a:cubicBezTo>
                          <a:pt x="1553" y="16808"/>
                          <a:pt x="1479" y="16661"/>
                          <a:pt x="1479" y="16513"/>
                        </a:cubicBezTo>
                        <a:cubicBezTo>
                          <a:pt x="1479" y="16292"/>
                          <a:pt x="1553" y="16145"/>
                          <a:pt x="1701" y="15997"/>
                        </a:cubicBezTo>
                        <a:cubicBezTo>
                          <a:pt x="3181" y="14523"/>
                          <a:pt x="3181" y="14523"/>
                          <a:pt x="3181" y="14523"/>
                        </a:cubicBezTo>
                        <a:cubicBezTo>
                          <a:pt x="2959" y="14154"/>
                          <a:pt x="2811" y="13786"/>
                          <a:pt x="2737" y="13343"/>
                        </a:cubicBezTo>
                        <a:cubicBezTo>
                          <a:pt x="666" y="13343"/>
                          <a:pt x="666" y="13343"/>
                          <a:pt x="666" y="13343"/>
                        </a:cubicBezTo>
                        <a:cubicBezTo>
                          <a:pt x="296" y="13343"/>
                          <a:pt x="0" y="13048"/>
                          <a:pt x="0" y="12680"/>
                        </a:cubicBezTo>
                        <a:cubicBezTo>
                          <a:pt x="0" y="8699"/>
                          <a:pt x="0" y="8699"/>
                          <a:pt x="0" y="8699"/>
                        </a:cubicBezTo>
                        <a:cubicBezTo>
                          <a:pt x="0" y="8330"/>
                          <a:pt x="296" y="8035"/>
                          <a:pt x="666" y="8035"/>
                        </a:cubicBezTo>
                        <a:cubicBezTo>
                          <a:pt x="666" y="8035"/>
                          <a:pt x="666" y="8035"/>
                          <a:pt x="666" y="8035"/>
                        </a:cubicBezTo>
                        <a:cubicBezTo>
                          <a:pt x="2811" y="8109"/>
                          <a:pt x="2811" y="8109"/>
                          <a:pt x="2811" y="8109"/>
                        </a:cubicBezTo>
                        <a:cubicBezTo>
                          <a:pt x="2959" y="7667"/>
                          <a:pt x="3107" y="7298"/>
                          <a:pt x="3329" y="6930"/>
                        </a:cubicBezTo>
                        <a:cubicBezTo>
                          <a:pt x="3255" y="6856"/>
                          <a:pt x="3181" y="6782"/>
                          <a:pt x="3107" y="6709"/>
                        </a:cubicBezTo>
                        <a:cubicBezTo>
                          <a:pt x="3107" y="6709"/>
                          <a:pt x="3107" y="6709"/>
                          <a:pt x="3107" y="6709"/>
                        </a:cubicBezTo>
                        <a:cubicBezTo>
                          <a:pt x="1849" y="5455"/>
                          <a:pt x="1849" y="5455"/>
                          <a:pt x="1849" y="5455"/>
                        </a:cubicBezTo>
                        <a:cubicBezTo>
                          <a:pt x="1701" y="5308"/>
                          <a:pt x="1627" y="5160"/>
                          <a:pt x="1627" y="5013"/>
                        </a:cubicBezTo>
                        <a:cubicBezTo>
                          <a:pt x="1627" y="4792"/>
                          <a:pt x="1701" y="4644"/>
                          <a:pt x="1849" y="4497"/>
                        </a:cubicBezTo>
                        <a:cubicBezTo>
                          <a:pt x="4660" y="1696"/>
                          <a:pt x="4660" y="1696"/>
                          <a:pt x="4660" y="1696"/>
                        </a:cubicBezTo>
                        <a:cubicBezTo>
                          <a:pt x="4882" y="1474"/>
                          <a:pt x="5326" y="1474"/>
                          <a:pt x="5548" y="1696"/>
                        </a:cubicBezTo>
                        <a:cubicBezTo>
                          <a:pt x="6805" y="3023"/>
                          <a:pt x="6805" y="3023"/>
                          <a:pt x="6805" y="3023"/>
                        </a:cubicBezTo>
                        <a:cubicBezTo>
                          <a:pt x="7101" y="3317"/>
                          <a:pt x="7101" y="3317"/>
                          <a:pt x="7101" y="3317"/>
                        </a:cubicBezTo>
                        <a:cubicBezTo>
                          <a:pt x="7471" y="3170"/>
                          <a:pt x="7841" y="3023"/>
                          <a:pt x="8211" y="2875"/>
                        </a:cubicBezTo>
                        <a:cubicBezTo>
                          <a:pt x="8285" y="663"/>
                          <a:pt x="8285" y="663"/>
                          <a:pt x="8285" y="663"/>
                        </a:cubicBezTo>
                        <a:cubicBezTo>
                          <a:pt x="8285" y="295"/>
                          <a:pt x="8581" y="0"/>
                          <a:pt x="8951" y="0"/>
                        </a:cubicBezTo>
                        <a:cubicBezTo>
                          <a:pt x="8951" y="0"/>
                          <a:pt x="8951" y="0"/>
                          <a:pt x="8951" y="0"/>
                        </a:cubicBezTo>
                        <a:cubicBezTo>
                          <a:pt x="12871" y="74"/>
                          <a:pt x="12871" y="74"/>
                          <a:pt x="12871" y="74"/>
                        </a:cubicBezTo>
                        <a:cubicBezTo>
                          <a:pt x="13241" y="74"/>
                          <a:pt x="13537" y="369"/>
                          <a:pt x="13537" y="737"/>
                        </a:cubicBezTo>
                        <a:cubicBezTo>
                          <a:pt x="13537" y="2506"/>
                          <a:pt x="13537" y="2506"/>
                          <a:pt x="13537" y="2506"/>
                        </a:cubicBezTo>
                        <a:cubicBezTo>
                          <a:pt x="13537" y="3023"/>
                          <a:pt x="13537" y="3023"/>
                          <a:pt x="13537" y="3023"/>
                        </a:cubicBezTo>
                        <a:cubicBezTo>
                          <a:pt x="13907" y="3096"/>
                          <a:pt x="14203" y="3244"/>
                          <a:pt x="14499" y="3391"/>
                        </a:cubicBezTo>
                        <a:cubicBezTo>
                          <a:pt x="14942" y="3096"/>
                          <a:pt x="14942" y="3096"/>
                          <a:pt x="14942" y="3096"/>
                        </a:cubicBezTo>
                        <a:cubicBezTo>
                          <a:pt x="16200" y="1843"/>
                          <a:pt x="16200" y="1843"/>
                          <a:pt x="16200" y="1843"/>
                        </a:cubicBezTo>
                        <a:cubicBezTo>
                          <a:pt x="16274" y="1769"/>
                          <a:pt x="16496" y="1696"/>
                          <a:pt x="16644" y="1696"/>
                        </a:cubicBezTo>
                        <a:cubicBezTo>
                          <a:pt x="16792" y="1696"/>
                          <a:pt x="17014" y="1769"/>
                          <a:pt x="17088" y="1843"/>
                        </a:cubicBezTo>
                        <a:cubicBezTo>
                          <a:pt x="19899" y="4644"/>
                          <a:pt x="19899" y="4644"/>
                          <a:pt x="19899" y="4644"/>
                        </a:cubicBezTo>
                        <a:cubicBezTo>
                          <a:pt x="20195" y="4939"/>
                          <a:pt x="20195" y="5382"/>
                          <a:pt x="19899" y="5603"/>
                        </a:cubicBezTo>
                        <a:cubicBezTo>
                          <a:pt x="18641" y="6856"/>
                          <a:pt x="18641" y="6856"/>
                          <a:pt x="18641" y="6856"/>
                        </a:cubicBezTo>
                        <a:cubicBezTo>
                          <a:pt x="18641" y="6856"/>
                          <a:pt x="18493" y="7077"/>
                          <a:pt x="18271" y="7225"/>
                        </a:cubicBezTo>
                        <a:cubicBezTo>
                          <a:pt x="18419" y="7593"/>
                          <a:pt x="18567" y="7888"/>
                          <a:pt x="18715" y="8257"/>
                        </a:cubicBezTo>
                        <a:cubicBezTo>
                          <a:pt x="19159" y="8257"/>
                          <a:pt x="19159" y="8257"/>
                          <a:pt x="19159" y="8257"/>
                        </a:cubicBezTo>
                        <a:cubicBezTo>
                          <a:pt x="20934" y="8257"/>
                          <a:pt x="20934" y="8257"/>
                          <a:pt x="20934" y="8257"/>
                        </a:cubicBezTo>
                        <a:cubicBezTo>
                          <a:pt x="21082" y="8257"/>
                          <a:pt x="21304" y="8330"/>
                          <a:pt x="21378" y="8478"/>
                        </a:cubicBezTo>
                        <a:cubicBezTo>
                          <a:pt x="21526" y="8625"/>
                          <a:pt x="21600" y="8773"/>
                          <a:pt x="21600" y="8920"/>
                        </a:cubicBezTo>
                        <a:cubicBezTo>
                          <a:pt x="21600" y="12901"/>
                          <a:pt x="21600" y="12901"/>
                          <a:pt x="21600" y="12901"/>
                        </a:cubicBezTo>
                        <a:cubicBezTo>
                          <a:pt x="21600" y="13048"/>
                          <a:pt x="21526" y="13270"/>
                          <a:pt x="21378" y="13343"/>
                        </a:cubicBezTo>
                        <a:cubicBezTo>
                          <a:pt x="21304" y="13491"/>
                          <a:pt x="21082" y="13565"/>
                          <a:pt x="20934" y="13565"/>
                        </a:cubicBezTo>
                        <a:cubicBezTo>
                          <a:pt x="19159" y="13565"/>
                          <a:pt x="19159" y="13565"/>
                          <a:pt x="19159" y="13565"/>
                        </a:cubicBezTo>
                        <a:cubicBezTo>
                          <a:pt x="18641" y="13565"/>
                          <a:pt x="18641" y="13565"/>
                          <a:pt x="18641" y="13565"/>
                        </a:cubicBezTo>
                        <a:cubicBezTo>
                          <a:pt x="18567" y="13933"/>
                          <a:pt x="18419" y="14302"/>
                          <a:pt x="18197" y="14597"/>
                        </a:cubicBezTo>
                        <a:cubicBezTo>
                          <a:pt x="18493" y="14891"/>
                          <a:pt x="18493" y="14891"/>
                          <a:pt x="18493" y="14891"/>
                        </a:cubicBezTo>
                        <a:cubicBezTo>
                          <a:pt x="19751" y="16145"/>
                          <a:pt x="19751" y="16145"/>
                          <a:pt x="19751" y="16145"/>
                        </a:cubicBezTo>
                        <a:cubicBezTo>
                          <a:pt x="20047" y="16440"/>
                          <a:pt x="20047" y="16882"/>
                          <a:pt x="19751" y="17103"/>
                        </a:cubicBezTo>
                        <a:cubicBezTo>
                          <a:pt x="16940" y="19904"/>
                          <a:pt x="16940" y="19904"/>
                          <a:pt x="16940" y="19904"/>
                        </a:cubicBezTo>
                        <a:cubicBezTo>
                          <a:pt x="16718" y="20126"/>
                          <a:pt x="16274" y="20126"/>
                          <a:pt x="15978" y="19904"/>
                        </a:cubicBezTo>
                        <a:cubicBezTo>
                          <a:pt x="14721" y="18651"/>
                          <a:pt x="14721" y="18651"/>
                          <a:pt x="14721" y="18651"/>
                        </a:cubicBezTo>
                        <a:cubicBezTo>
                          <a:pt x="14721" y="18577"/>
                          <a:pt x="14721" y="18577"/>
                          <a:pt x="14721" y="18577"/>
                        </a:cubicBezTo>
                        <a:cubicBezTo>
                          <a:pt x="14499" y="18356"/>
                          <a:pt x="14499" y="18356"/>
                          <a:pt x="14499" y="18356"/>
                        </a:cubicBezTo>
                        <a:cubicBezTo>
                          <a:pt x="14129" y="18504"/>
                          <a:pt x="13759" y="18651"/>
                          <a:pt x="13315" y="18799"/>
                        </a:cubicBezTo>
                        <a:cubicBezTo>
                          <a:pt x="13315" y="20937"/>
                          <a:pt x="13315" y="20937"/>
                          <a:pt x="13315" y="20937"/>
                        </a:cubicBezTo>
                        <a:cubicBezTo>
                          <a:pt x="13315" y="21084"/>
                          <a:pt x="13241" y="21231"/>
                          <a:pt x="13167" y="21379"/>
                        </a:cubicBezTo>
                        <a:cubicBezTo>
                          <a:pt x="13019" y="21526"/>
                          <a:pt x="12871" y="21600"/>
                          <a:pt x="12649" y="21600"/>
                        </a:cubicBezTo>
                        <a:close/>
                        <a:moveTo>
                          <a:pt x="9395" y="20273"/>
                        </a:moveTo>
                        <a:cubicBezTo>
                          <a:pt x="11984" y="20273"/>
                          <a:pt x="11984" y="20273"/>
                          <a:pt x="11984" y="20273"/>
                        </a:cubicBezTo>
                        <a:cubicBezTo>
                          <a:pt x="11984" y="18283"/>
                          <a:pt x="11984" y="18283"/>
                          <a:pt x="11984" y="18283"/>
                        </a:cubicBezTo>
                        <a:cubicBezTo>
                          <a:pt x="11984" y="17988"/>
                          <a:pt x="12205" y="17767"/>
                          <a:pt x="12501" y="17693"/>
                        </a:cubicBezTo>
                        <a:cubicBezTo>
                          <a:pt x="13093" y="17545"/>
                          <a:pt x="13759" y="17251"/>
                          <a:pt x="14277" y="16956"/>
                        </a:cubicBezTo>
                        <a:cubicBezTo>
                          <a:pt x="14573" y="16734"/>
                          <a:pt x="14942" y="16808"/>
                          <a:pt x="15164" y="17029"/>
                        </a:cubicBezTo>
                        <a:cubicBezTo>
                          <a:pt x="15682" y="17693"/>
                          <a:pt x="15682" y="17693"/>
                          <a:pt x="15682" y="17693"/>
                        </a:cubicBezTo>
                        <a:cubicBezTo>
                          <a:pt x="16496" y="18504"/>
                          <a:pt x="16496" y="18504"/>
                          <a:pt x="16496" y="18504"/>
                        </a:cubicBezTo>
                        <a:cubicBezTo>
                          <a:pt x="18345" y="16661"/>
                          <a:pt x="18345" y="16661"/>
                          <a:pt x="18345" y="16661"/>
                        </a:cubicBezTo>
                        <a:cubicBezTo>
                          <a:pt x="17532" y="15850"/>
                          <a:pt x="17532" y="15850"/>
                          <a:pt x="17532" y="15850"/>
                        </a:cubicBezTo>
                        <a:cubicBezTo>
                          <a:pt x="16940" y="15186"/>
                          <a:pt x="16940" y="15186"/>
                          <a:pt x="16940" y="15186"/>
                        </a:cubicBezTo>
                        <a:cubicBezTo>
                          <a:pt x="16718" y="14965"/>
                          <a:pt x="16644" y="14670"/>
                          <a:pt x="16792" y="14375"/>
                        </a:cubicBezTo>
                        <a:cubicBezTo>
                          <a:pt x="17162" y="13859"/>
                          <a:pt x="17384" y="13270"/>
                          <a:pt x="17532" y="12754"/>
                        </a:cubicBezTo>
                        <a:cubicBezTo>
                          <a:pt x="17605" y="12459"/>
                          <a:pt x="17827" y="12238"/>
                          <a:pt x="18197" y="12238"/>
                        </a:cubicBezTo>
                        <a:cubicBezTo>
                          <a:pt x="19159" y="12238"/>
                          <a:pt x="19159" y="12238"/>
                          <a:pt x="19159" y="12238"/>
                        </a:cubicBezTo>
                        <a:cubicBezTo>
                          <a:pt x="20268" y="12238"/>
                          <a:pt x="20268" y="12238"/>
                          <a:pt x="20268" y="12238"/>
                        </a:cubicBezTo>
                        <a:cubicBezTo>
                          <a:pt x="20268" y="9584"/>
                          <a:pt x="20268" y="9584"/>
                          <a:pt x="20268" y="9584"/>
                        </a:cubicBezTo>
                        <a:cubicBezTo>
                          <a:pt x="19159" y="9584"/>
                          <a:pt x="19159" y="9584"/>
                          <a:pt x="19159" y="9584"/>
                        </a:cubicBezTo>
                        <a:cubicBezTo>
                          <a:pt x="18197" y="9584"/>
                          <a:pt x="18197" y="9584"/>
                          <a:pt x="18197" y="9584"/>
                        </a:cubicBezTo>
                        <a:cubicBezTo>
                          <a:pt x="17901" y="9584"/>
                          <a:pt x="17605" y="9362"/>
                          <a:pt x="17532" y="9141"/>
                        </a:cubicBezTo>
                        <a:cubicBezTo>
                          <a:pt x="17384" y="8552"/>
                          <a:pt x="17162" y="7962"/>
                          <a:pt x="16866" y="7446"/>
                        </a:cubicBezTo>
                        <a:cubicBezTo>
                          <a:pt x="16718" y="7151"/>
                          <a:pt x="16792" y="6856"/>
                          <a:pt x="17014" y="6635"/>
                        </a:cubicBezTo>
                        <a:cubicBezTo>
                          <a:pt x="17236" y="6414"/>
                          <a:pt x="17679" y="5971"/>
                          <a:pt x="17679" y="5971"/>
                        </a:cubicBezTo>
                        <a:cubicBezTo>
                          <a:pt x="18493" y="5160"/>
                          <a:pt x="18493" y="5160"/>
                          <a:pt x="18493" y="5160"/>
                        </a:cubicBezTo>
                        <a:cubicBezTo>
                          <a:pt x="16644" y="3244"/>
                          <a:pt x="16644" y="3244"/>
                          <a:pt x="16644" y="3244"/>
                        </a:cubicBezTo>
                        <a:cubicBezTo>
                          <a:pt x="15830" y="4055"/>
                          <a:pt x="15830" y="4055"/>
                          <a:pt x="15830" y="4055"/>
                        </a:cubicBezTo>
                        <a:cubicBezTo>
                          <a:pt x="15830" y="4055"/>
                          <a:pt x="15830" y="4128"/>
                          <a:pt x="15756" y="4128"/>
                        </a:cubicBezTo>
                        <a:cubicBezTo>
                          <a:pt x="15016" y="4718"/>
                          <a:pt x="15016" y="4718"/>
                          <a:pt x="15016" y="4718"/>
                        </a:cubicBezTo>
                        <a:cubicBezTo>
                          <a:pt x="14795" y="4939"/>
                          <a:pt x="14499" y="4939"/>
                          <a:pt x="14277" y="4792"/>
                        </a:cubicBezTo>
                        <a:cubicBezTo>
                          <a:pt x="13759" y="4497"/>
                          <a:pt x="13241" y="4276"/>
                          <a:pt x="12723" y="4128"/>
                        </a:cubicBezTo>
                        <a:cubicBezTo>
                          <a:pt x="12427" y="4055"/>
                          <a:pt x="12205" y="3760"/>
                          <a:pt x="12205" y="3465"/>
                        </a:cubicBezTo>
                        <a:cubicBezTo>
                          <a:pt x="12205" y="2506"/>
                          <a:pt x="12205" y="2506"/>
                          <a:pt x="12205" y="2506"/>
                        </a:cubicBezTo>
                        <a:cubicBezTo>
                          <a:pt x="12205" y="1401"/>
                          <a:pt x="12205" y="1401"/>
                          <a:pt x="12205" y="1401"/>
                        </a:cubicBezTo>
                        <a:cubicBezTo>
                          <a:pt x="9616" y="1327"/>
                          <a:pt x="9616" y="1327"/>
                          <a:pt x="9616" y="1327"/>
                        </a:cubicBezTo>
                        <a:cubicBezTo>
                          <a:pt x="9542" y="3391"/>
                          <a:pt x="9542" y="3391"/>
                          <a:pt x="9542" y="3391"/>
                        </a:cubicBezTo>
                        <a:cubicBezTo>
                          <a:pt x="9542" y="3686"/>
                          <a:pt x="9395" y="3981"/>
                          <a:pt x="9099" y="4055"/>
                        </a:cubicBezTo>
                        <a:cubicBezTo>
                          <a:pt x="8433" y="4202"/>
                          <a:pt x="7841" y="4423"/>
                          <a:pt x="7323" y="4718"/>
                        </a:cubicBezTo>
                        <a:cubicBezTo>
                          <a:pt x="7027" y="4866"/>
                          <a:pt x="6658" y="4792"/>
                          <a:pt x="6510" y="4571"/>
                        </a:cubicBezTo>
                        <a:cubicBezTo>
                          <a:pt x="5844" y="3907"/>
                          <a:pt x="5844" y="3907"/>
                          <a:pt x="5844" y="3907"/>
                        </a:cubicBezTo>
                        <a:cubicBezTo>
                          <a:pt x="5104" y="3170"/>
                          <a:pt x="5104" y="3170"/>
                          <a:pt x="5104" y="3170"/>
                        </a:cubicBezTo>
                        <a:cubicBezTo>
                          <a:pt x="3255" y="5013"/>
                          <a:pt x="3255" y="5013"/>
                          <a:pt x="3255" y="5013"/>
                        </a:cubicBezTo>
                        <a:cubicBezTo>
                          <a:pt x="3995" y="5750"/>
                          <a:pt x="3995" y="5750"/>
                          <a:pt x="3995" y="5750"/>
                        </a:cubicBezTo>
                        <a:cubicBezTo>
                          <a:pt x="4734" y="6414"/>
                          <a:pt x="5030" y="6709"/>
                          <a:pt x="4734" y="7151"/>
                        </a:cubicBezTo>
                        <a:cubicBezTo>
                          <a:pt x="4364" y="7741"/>
                          <a:pt x="4142" y="8330"/>
                          <a:pt x="3921" y="8920"/>
                        </a:cubicBezTo>
                        <a:cubicBezTo>
                          <a:pt x="3847" y="9215"/>
                          <a:pt x="3551" y="9436"/>
                          <a:pt x="3255" y="9436"/>
                        </a:cubicBezTo>
                        <a:cubicBezTo>
                          <a:pt x="2441" y="9362"/>
                          <a:pt x="2441" y="9362"/>
                          <a:pt x="2441" y="9362"/>
                        </a:cubicBezTo>
                        <a:cubicBezTo>
                          <a:pt x="1332" y="9362"/>
                          <a:pt x="1332" y="9362"/>
                          <a:pt x="1332" y="9362"/>
                        </a:cubicBezTo>
                        <a:cubicBezTo>
                          <a:pt x="1332" y="12016"/>
                          <a:pt x="1332" y="12016"/>
                          <a:pt x="1332" y="12016"/>
                        </a:cubicBezTo>
                        <a:cubicBezTo>
                          <a:pt x="3181" y="12016"/>
                          <a:pt x="3181" y="12016"/>
                          <a:pt x="3181" y="12016"/>
                        </a:cubicBezTo>
                        <a:cubicBezTo>
                          <a:pt x="3551" y="12016"/>
                          <a:pt x="3773" y="12238"/>
                          <a:pt x="3847" y="12532"/>
                        </a:cubicBezTo>
                        <a:cubicBezTo>
                          <a:pt x="3995" y="13196"/>
                          <a:pt x="4290" y="13786"/>
                          <a:pt x="4586" y="14375"/>
                        </a:cubicBezTo>
                        <a:cubicBezTo>
                          <a:pt x="4734" y="14597"/>
                          <a:pt x="4660" y="14965"/>
                          <a:pt x="4438" y="15186"/>
                        </a:cubicBezTo>
                        <a:cubicBezTo>
                          <a:pt x="3847" y="15702"/>
                          <a:pt x="3847" y="15702"/>
                          <a:pt x="3847" y="15702"/>
                        </a:cubicBezTo>
                        <a:cubicBezTo>
                          <a:pt x="3107" y="16513"/>
                          <a:pt x="3107" y="16513"/>
                          <a:pt x="3107" y="16513"/>
                        </a:cubicBezTo>
                        <a:cubicBezTo>
                          <a:pt x="4956" y="18356"/>
                          <a:pt x="4956" y="18356"/>
                          <a:pt x="4956" y="18356"/>
                        </a:cubicBezTo>
                        <a:cubicBezTo>
                          <a:pt x="5770" y="17545"/>
                          <a:pt x="5770" y="17545"/>
                          <a:pt x="5770" y="17545"/>
                        </a:cubicBezTo>
                        <a:cubicBezTo>
                          <a:pt x="6214" y="17029"/>
                          <a:pt x="6214" y="17029"/>
                          <a:pt x="6214" y="17029"/>
                        </a:cubicBezTo>
                        <a:cubicBezTo>
                          <a:pt x="6436" y="16808"/>
                          <a:pt x="6805" y="16734"/>
                          <a:pt x="7101" y="16882"/>
                        </a:cubicBezTo>
                        <a:cubicBezTo>
                          <a:pt x="7619" y="17251"/>
                          <a:pt x="8211" y="17472"/>
                          <a:pt x="8877" y="17693"/>
                        </a:cubicBezTo>
                        <a:cubicBezTo>
                          <a:pt x="9173" y="17767"/>
                          <a:pt x="9395" y="17988"/>
                          <a:pt x="9395" y="18283"/>
                        </a:cubicBezTo>
                        <a:cubicBezTo>
                          <a:pt x="9395" y="19094"/>
                          <a:pt x="9395" y="19094"/>
                          <a:pt x="9395" y="19094"/>
                        </a:cubicBezTo>
                        <a:lnTo>
                          <a:pt x="9395" y="20273"/>
                        </a:ln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Calibri"/>
                      <a:ea typeface="Calibri"/>
                      <a:cs typeface="+mn-ea"/>
                      <a:sym typeface="+mn-lt"/>
                    </a:endParaRPr>
                  </a:p>
                </p:txBody>
              </p:sp>
              <p:sp>
                <p:nvSpPr>
                  <p:cNvPr id="119" name="形状"/>
                  <p:cNvSpPr/>
                  <p:nvPr/>
                </p:nvSpPr>
                <p:spPr>
                  <a:xfrm>
                    <a:off x="203586" y="206911"/>
                    <a:ext cx="445135" cy="44486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2" y="21600"/>
                          <a:pt x="0" y="16626"/>
                          <a:pt x="0" y="10800"/>
                        </a:cubicBezTo>
                        <a:cubicBezTo>
                          <a:pt x="0" y="4832"/>
                          <a:pt x="4832" y="0"/>
                          <a:pt x="10800" y="0"/>
                        </a:cubicBezTo>
                        <a:cubicBezTo>
                          <a:pt x="16768" y="0"/>
                          <a:pt x="21600" y="4832"/>
                          <a:pt x="21600" y="10800"/>
                        </a:cubicBezTo>
                        <a:cubicBezTo>
                          <a:pt x="21600" y="16626"/>
                          <a:pt x="16768" y="21600"/>
                          <a:pt x="10800" y="21600"/>
                        </a:cubicBezTo>
                        <a:close/>
                        <a:moveTo>
                          <a:pt x="10800" y="2558"/>
                        </a:moveTo>
                        <a:cubicBezTo>
                          <a:pt x="6253" y="2558"/>
                          <a:pt x="2558" y="6253"/>
                          <a:pt x="2558" y="10800"/>
                        </a:cubicBezTo>
                        <a:cubicBezTo>
                          <a:pt x="2558" y="15347"/>
                          <a:pt x="6253" y="19042"/>
                          <a:pt x="10800" y="19042"/>
                        </a:cubicBezTo>
                        <a:cubicBezTo>
                          <a:pt x="15347" y="19042"/>
                          <a:pt x="19042" y="15347"/>
                          <a:pt x="19042" y="10800"/>
                        </a:cubicBezTo>
                        <a:cubicBezTo>
                          <a:pt x="19042" y="6253"/>
                          <a:pt x="15347" y="2558"/>
                          <a:pt x="10800" y="2558"/>
                        </a:cubicBezTo>
                        <a:close/>
                      </a:path>
                    </a:pathLst>
                  </a:custGeom>
                  <a:grpFill/>
                  <a:ln w="3175" cap="flat">
                    <a:noFill/>
                    <a:miter lim="400000"/>
                  </a:ln>
                  <a:effectLst/>
                </p:spPr>
                <p:txBody>
                  <a:bodyPr wrap="square" lIns="22860" tIns="22860" rIns="22860" bIns="22860" numCol="1" anchor="t">
                    <a:noAutofit/>
                  </a:bodyPr>
                  <a:lstStyle/>
                  <a:p>
                    <a:pPr defTabSz="227034" hangingPunct="0">
                      <a:defRPr sz="1200" b="0">
                        <a:solidFill>
                          <a:srgbClr val="000000"/>
                        </a:solidFill>
                        <a:latin typeface="Calibri"/>
                        <a:ea typeface="Calibri"/>
                        <a:cs typeface="Calibri"/>
                        <a:sym typeface="Calibri"/>
                      </a:defRPr>
                    </a:pPr>
                    <a:endParaRPr sz="810" kern="0">
                      <a:solidFill>
                        <a:srgbClr val="1D1D1A"/>
                      </a:solidFill>
                      <a:latin typeface="Calibri"/>
                      <a:ea typeface="Calibri"/>
                      <a:cs typeface="+mn-ea"/>
                      <a:sym typeface="+mn-lt"/>
                    </a:endParaRPr>
                  </a:p>
                </p:txBody>
              </p:sp>
            </p:grpSp>
          </p:grpSp>
          <p:grpSp>
            <p:nvGrpSpPr>
              <p:cNvPr id="120" name="组合 119"/>
              <p:cNvGrpSpPr/>
              <p:nvPr/>
            </p:nvGrpSpPr>
            <p:grpSpPr>
              <a:xfrm>
                <a:off x="8220351" y="4112674"/>
                <a:ext cx="943633" cy="1008000"/>
                <a:chOff x="7259059" y="2301154"/>
                <a:chExt cx="943633" cy="1008000"/>
              </a:xfrm>
            </p:grpSpPr>
            <p:sp>
              <p:nvSpPr>
                <p:cNvPr id="121" name="圆角矩形 120"/>
                <p:cNvSpPr/>
                <p:nvPr/>
              </p:nvSpPr>
              <p:spPr>
                <a:xfrm>
                  <a:off x="7266692" y="2301154"/>
                  <a:ext cx="936000" cy="1008000"/>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indent="457200" defTabSz="1219272">
                    <a:defRPr/>
                  </a:pPr>
                  <a:endParaRPr lang="en-US" altLang="zh-CN" sz="1400" kern="0" dirty="0">
                    <a:solidFill>
                      <a:prstClr val="black"/>
                    </a:solidFill>
                    <a:latin typeface="微软雅黑" panose="020B0503020204020204" pitchFamily="34" charset="-122"/>
                    <a:cs typeface="+mn-ea"/>
                    <a:sym typeface="+mn-lt"/>
                  </a:endParaRPr>
                </a:p>
              </p:txBody>
            </p:sp>
            <p:sp>
              <p:nvSpPr>
                <p:cNvPr id="122" name="Text Box 4"/>
                <p:cNvSpPr txBox="1"/>
                <p:nvPr/>
              </p:nvSpPr>
              <p:spPr>
                <a:xfrm>
                  <a:off x="7259059" y="2301154"/>
                  <a:ext cx="936000" cy="318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algn="ctr"/>
                  <a:r>
                    <a:rPr lang="zh-CN" altLang="en-US" sz="1050" b="1" dirty="0">
                      <a:solidFill>
                        <a:prstClr val="black">
                          <a:lumMod val="65000"/>
                          <a:lumOff val="35000"/>
                        </a:prstClr>
                      </a:solidFill>
                      <a:latin typeface="Huawei Sans" panose="020B0604020202020204"/>
                      <a:ea typeface="微软雅黑"/>
                      <a:cs typeface="+mn-ea"/>
                      <a:sym typeface="+mn-lt"/>
                    </a:rPr>
                    <a:t>制 造</a:t>
                  </a:r>
                  <a:endParaRPr sz="1050" b="1" dirty="0">
                    <a:solidFill>
                      <a:prstClr val="black">
                        <a:lumMod val="65000"/>
                        <a:lumOff val="35000"/>
                      </a:prstClr>
                    </a:solidFill>
                    <a:latin typeface="Huawei Sans" panose="020B0604020202020204"/>
                    <a:ea typeface="微软雅黑"/>
                    <a:cs typeface="+mn-ea"/>
                    <a:sym typeface="+mn-lt"/>
                  </a:endParaRPr>
                </a:p>
              </p:txBody>
            </p:sp>
            <p:sp>
              <p:nvSpPr>
                <p:cNvPr id="123" name="Text Box 4"/>
                <p:cNvSpPr txBox="1"/>
                <p:nvPr/>
              </p:nvSpPr>
              <p:spPr>
                <a:xfrm>
                  <a:off x="7293786" y="2752808"/>
                  <a:ext cx="882170" cy="318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84" tIns="32184" rIns="32184" bIns="32184" numCol="1" anchor="t">
                  <a:spAutoFit/>
                </a:bodyPr>
                <a:lstStyle>
                  <a:lvl1pPr defTabSz="430469">
                    <a:lnSpc>
                      <a:spcPct val="150000"/>
                    </a:lnSpc>
                    <a:defRPr sz="2400" b="0">
                      <a:solidFill>
                        <a:srgbClr val="A6A6A6"/>
                      </a:solidFill>
                      <a:latin typeface="Microsoft YaHei"/>
                      <a:ea typeface="Microsoft YaHei"/>
                      <a:cs typeface="Microsoft YaHei"/>
                      <a:sym typeface="Microsoft YaHei"/>
                    </a:defRPr>
                  </a:lvl1pPr>
                </a:lstStyle>
                <a:p>
                  <a:pPr algn="ctr"/>
                  <a:r>
                    <a:rPr lang="zh-CN" altLang="en-US" sz="1050" dirty="0">
                      <a:solidFill>
                        <a:prstClr val="black">
                          <a:lumMod val="65000"/>
                          <a:lumOff val="35000"/>
                        </a:prstClr>
                      </a:solidFill>
                      <a:latin typeface="Huawei Sans" panose="020B0604020202020204"/>
                      <a:ea typeface="微软雅黑"/>
                      <a:cs typeface="+mn-ea"/>
                      <a:sym typeface="+mn-lt"/>
                    </a:rPr>
                    <a:t>智能质量检测</a:t>
                  </a:r>
                  <a:endParaRPr lang="en-US" altLang="zh-CN" sz="1050" dirty="0">
                    <a:solidFill>
                      <a:prstClr val="black">
                        <a:lumMod val="65000"/>
                        <a:lumOff val="35000"/>
                      </a:prstClr>
                    </a:solidFill>
                    <a:latin typeface="Huawei Sans" panose="020B0604020202020204"/>
                    <a:ea typeface="微软雅黑"/>
                    <a:cs typeface="+mn-ea"/>
                    <a:sym typeface="+mn-lt"/>
                  </a:endParaRPr>
                </a:p>
              </p:txBody>
            </p:sp>
          </p:grpSp>
        </p:grpSp>
        <p:sp>
          <p:nvSpPr>
            <p:cNvPr id="124" name="文本框 123"/>
            <p:cNvSpPr txBox="1"/>
            <p:nvPr/>
          </p:nvSpPr>
          <p:spPr>
            <a:xfrm>
              <a:off x="1995606" y="5209291"/>
              <a:ext cx="1258998" cy="1138773"/>
            </a:xfrm>
            <a:prstGeom prst="rect">
              <a:avLst/>
            </a:prstGeom>
            <a:noFill/>
            <a:ln>
              <a:solidFill>
                <a:schemeClr val="tx1">
                  <a:lumMod val="75000"/>
                  <a:lumOff val="25000"/>
                </a:schemeClr>
              </a:solidFill>
              <a:prstDash val="lgDash"/>
            </a:ln>
          </p:spPr>
          <p:txBody>
            <a:bodyPr wrap="square" rtlCol="0" anchor="t" anchorCtr="0">
              <a:noAutofit/>
            </a:bodyPr>
            <a:lstStyle/>
            <a:p>
              <a:pPr marL="108000" indent="-108000">
                <a:buFont typeface="Arial" panose="020B0604020202020204" pitchFamily="34" charset="0"/>
                <a:buChar char="•"/>
              </a:pPr>
              <a:r>
                <a:rPr lang="zh-CN" altLang="en-US" sz="900" dirty="0">
                  <a:solidFill>
                    <a:srgbClr val="1D1D1A"/>
                  </a:solidFill>
                  <a:latin typeface="微软雅黑" panose="020B0503020204020204" pitchFamily="34" charset="-122"/>
                </a:rPr>
                <a:t>依托</a:t>
              </a:r>
              <a:r>
                <a:rPr lang="en-US" altLang="zh-CN" sz="900" dirty="0">
                  <a:solidFill>
                    <a:srgbClr val="1D1D1A"/>
                  </a:solidFill>
                  <a:latin typeface="微软雅黑" panose="020B0503020204020204" pitchFamily="34" charset="-122"/>
                </a:rPr>
                <a:t>OCR</a:t>
              </a:r>
              <a:r>
                <a:rPr lang="zh-CN" altLang="en-US" sz="900" dirty="0">
                  <a:solidFill>
                    <a:srgbClr val="1D1D1A"/>
                  </a:solidFill>
                  <a:latin typeface="微软雅黑" panose="020B0503020204020204" pitchFamily="34" charset="-122"/>
                </a:rPr>
                <a:t>识别技术，提升电子卷宗排版、归类和入卷效率，</a:t>
              </a:r>
              <a:r>
                <a:rPr lang="zh-CN" altLang="en-US" sz="900" b="1" dirty="0">
                  <a:solidFill>
                    <a:srgbClr val="C00000"/>
                  </a:solidFill>
                  <a:latin typeface="微软雅黑" panose="020B0503020204020204" pitchFamily="34" charset="-122"/>
                </a:rPr>
                <a:t>人工录入工作量减少</a:t>
              </a:r>
              <a:r>
                <a:rPr lang="en-US" altLang="zh-CN" sz="900" b="1" dirty="0">
                  <a:solidFill>
                    <a:srgbClr val="C00000"/>
                  </a:solidFill>
                  <a:latin typeface="微软雅黑" panose="020B0503020204020204" pitchFamily="34" charset="-122"/>
                </a:rPr>
                <a:t>70%</a:t>
              </a:r>
              <a:r>
                <a:rPr lang="zh-CN" altLang="en-US" sz="900" dirty="0">
                  <a:solidFill>
                    <a:srgbClr val="1D1D1A"/>
                  </a:solidFill>
                  <a:latin typeface="微软雅黑" panose="020B0503020204020204" pitchFamily="34" charset="-122"/>
                </a:rPr>
                <a:t>。</a:t>
              </a:r>
            </a:p>
          </p:txBody>
        </p:sp>
        <p:sp>
          <p:nvSpPr>
            <p:cNvPr id="125" name="文本框 124"/>
            <p:cNvSpPr txBox="1"/>
            <p:nvPr/>
          </p:nvSpPr>
          <p:spPr>
            <a:xfrm>
              <a:off x="3306343" y="5209292"/>
              <a:ext cx="1238763" cy="1138772"/>
            </a:xfrm>
            <a:prstGeom prst="rect">
              <a:avLst/>
            </a:prstGeom>
            <a:noFill/>
            <a:ln>
              <a:solidFill>
                <a:schemeClr val="tx1">
                  <a:lumMod val="75000"/>
                  <a:lumOff val="25000"/>
                </a:schemeClr>
              </a:solidFill>
              <a:prstDash val="lgDash"/>
            </a:ln>
          </p:spPr>
          <p:txBody>
            <a:bodyPr wrap="square" rtlCol="0" anchor="t" anchorCtr="0">
              <a:noAutofit/>
            </a:bodyPr>
            <a:lstStyle/>
            <a:p>
              <a:pPr marL="108000" indent="-108000">
                <a:buFont typeface="Arial" panose="020B0604020202020204" pitchFamily="34" charset="0"/>
                <a:buChar char="•"/>
              </a:pPr>
              <a:r>
                <a:rPr lang="zh-CN" altLang="en-US" sz="900" dirty="0">
                  <a:solidFill>
                    <a:srgbClr val="1D1D1A"/>
                  </a:solidFill>
                  <a:latin typeface="微软雅黑" panose="020B0503020204020204" pitchFamily="34" charset="-122"/>
                </a:rPr>
                <a:t>依托肺部</a:t>
              </a:r>
              <a:r>
                <a:rPr lang="en-US" altLang="zh-CN" sz="900" dirty="0">
                  <a:solidFill>
                    <a:srgbClr val="1D1D1A"/>
                  </a:solidFill>
                  <a:latin typeface="微软雅黑" panose="020B0503020204020204" pitchFamily="34" charset="-122"/>
                </a:rPr>
                <a:t>CT</a:t>
              </a:r>
              <a:r>
                <a:rPr lang="zh-CN" altLang="en-US" sz="900" dirty="0">
                  <a:solidFill>
                    <a:srgbClr val="1D1D1A"/>
                  </a:solidFill>
                  <a:latin typeface="微软雅黑" panose="020B0503020204020204" pitchFamily="34" charset="-122"/>
                </a:rPr>
                <a:t>影像识别，将新冠肺炎诊断时间由传统方式的</a:t>
              </a:r>
              <a:r>
                <a:rPr lang="en-US" altLang="zh-CN" sz="900" b="1" dirty="0">
                  <a:solidFill>
                    <a:srgbClr val="C00000"/>
                  </a:solidFill>
                  <a:latin typeface="微软雅黑" panose="020B0503020204020204" pitchFamily="34" charset="-122"/>
                </a:rPr>
                <a:t>15</a:t>
              </a:r>
              <a:r>
                <a:rPr lang="zh-CN" altLang="en-US" sz="900" b="1" dirty="0">
                  <a:solidFill>
                    <a:srgbClr val="C00000"/>
                  </a:solidFill>
                  <a:latin typeface="微软雅黑" panose="020B0503020204020204" pitchFamily="34" charset="-122"/>
                </a:rPr>
                <a:t>分钟降低至</a:t>
              </a:r>
              <a:r>
                <a:rPr lang="en-US" altLang="zh-CN" sz="900" b="1" dirty="0">
                  <a:solidFill>
                    <a:srgbClr val="C00000"/>
                  </a:solidFill>
                  <a:latin typeface="微软雅黑" panose="020B0503020204020204" pitchFamily="34" charset="-122"/>
                </a:rPr>
                <a:t>2</a:t>
              </a:r>
              <a:r>
                <a:rPr lang="zh-CN" altLang="en-US" sz="900" b="1" dirty="0">
                  <a:solidFill>
                    <a:srgbClr val="C00000"/>
                  </a:solidFill>
                  <a:latin typeface="微软雅黑" panose="020B0503020204020204" pitchFamily="34" charset="-122"/>
                </a:rPr>
                <a:t>分钟，准确性提升至</a:t>
              </a:r>
              <a:r>
                <a:rPr lang="en-US" altLang="zh-CN" sz="900" b="1" dirty="0">
                  <a:solidFill>
                    <a:srgbClr val="C00000"/>
                  </a:solidFill>
                  <a:latin typeface="微软雅黑" panose="020B0503020204020204" pitchFamily="34" charset="-122"/>
                </a:rPr>
                <a:t>98%</a:t>
              </a:r>
              <a:r>
                <a:rPr lang="zh-CN" altLang="en-US" sz="900" b="1" dirty="0">
                  <a:solidFill>
                    <a:srgbClr val="1D1D1B"/>
                  </a:solidFill>
                  <a:latin typeface="微软雅黑" panose="020B0503020204020204" pitchFamily="34" charset="-122"/>
                </a:rPr>
                <a:t>。</a:t>
              </a:r>
            </a:p>
          </p:txBody>
        </p:sp>
        <p:sp>
          <p:nvSpPr>
            <p:cNvPr id="126" name="文本框 125"/>
            <p:cNvSpPr txBox="1"/>
            <p:nvPr/>
          </p:nvSpPr>
          <p:spPr>
            <a:xfrm>
              <a:off x="4610109" y="5209292"/>
              <a:ext cx="1237969" cy="1138773"/>
            </a:xfrm>
            <a:prstGeom prst="rect">
              <a:avLst/>
            </a:prstGeom>
            <a:noFill/>
            <a:ln>
              <a:solidFill>
                <a:schemeClr val="tx1">
                  <a:lumMod val="75000"/>
                  <a:lumOff val="25000"/>
                </a:schemeClr>
              </a:solidFill>
              <a:prstDash val="lgDash"/>
            </a:ln>
          </p:spPr>
          <p:txBody>
            <a:bodyPr wrap="square" rtlCol="0" anchor="t" anchorCtr="0">
              <a:noAutofit/>
            </a:bodyPr>
            <a:lstStyle/>
            <a:p>
              <a:pPr marL="108000" indent="-108000">
                <a:spcAft>
                  <a:spcPts val="300"/>
                </a:spcAft>
                <a:buFont typeface="Arial" panose="020B0604020202020204" pitchFamily="34" charset="0"/>
                <a:buChar char="•"/>
              </a:pPr>
              <a:r>
                <a:rPr lang="zh-CN" altLang="en-US" sz="900" dirty="0">
                  <a:solidFill>
                    <a:srgbClr val="1D1D1A"/>
                  </a:solidFill>
                  <a:latin typeface="微软雅黑" panose="020B0503020204020204" pitchFamily="34" charset="-122"/>
                </a:rPr>
                <a:t>助力各市部署雪亮工程，</a:t>
              </a:r>
              <a:r>
                <a:rPr lang="en-US" altLang="zh-CN" sz="900" b="1" dirty="0">
                  <a:solidFill>
                    <a:srgbClr val="C00000"/>
                  </a:solidFill>
                  <a:latin typeface="微软雅黑" panose="020B0503020204020204" pitchFamily="34" charset="-122"/>
                </a:rPr>
                <a:t>3</a:t>
              </a:r>
              <a:r>
                <a:rPr lang="zh-CN" altLang="en-US" sz="900" b="1" dirty="0">
                  <a:solidFill>
                    <a:srgbClr val="C00000"/>
                  </a:solidFill>
                  <a:latin typeface="微软雅黑" panose="020B0503020204020204" pitchFamily="34" charset="-122"/>
                </a:rPr>
                <a:t>秒返回</a:t>
              </a:r>
              <a:r>
                <a:rPr lang="en-US" altLang="zh-CN" sz="900" b="1" dirty="0">
                  <a:solidFill>
                    <a:srgbClr val="C00000"/>
                  </a:solidFill>
                  <a:latin typeface="微软雅黑" panose="020B0503020204020204" pitchFamily="34" charset="-122"/>
                </a:rPr>
                <a:t>8</a:t>
              </a:r>
              <a:r>
                <a:rPr lang="zh-CN" altLang="en-US" sz="900" b="1" dirty="0">
                  <a:solidFill>
                    <a:srgbClr val="C00000"/>
                  </a:solidFill>
                  <a:latin typeface="微软雅黑" panose="020B0503020204020204" pitchFamily="34" charset="-122"/>
                </a:rPr>
                <a:t>亿张</a:t>
              </a:r>
              <a:r>
                <a:rPr lang="zh-CN" altLang="en-US" sz="900" dirty="0">
                  <a:solidFill>
                    <a:srgbClr val="1D1D1A"/>
                  </a:solidFill>
                  <a:latin typeface="微软雅黑" panose="020B0503020204020204" pitchFamily="34" charset="-122"/>
                </a:rPr>
                <a:t>以图搜图结果</a:t>
              </a:r>
              <a:endParaRPr lang="en-US" altLang="zh-CN" sz="900" dirty="0">
                <a:solidFill>
                  <a:srgbClr val="1D1D1A"/>
                </a:solidFill>
                <a:latin typeface="微软雅黑" panose="020B0503020204020204" pitchFamily="34" charset="-122"/>
              </a:endParaRPr>
            </a:p>
            <a:p>
              <a:pPr marL="108000" indent="-108000">
                <a:spcAft>
                  <a:spcPts val="300"/>
                </a:spcAft>
                <a:buFont typeface="Arial" panose="020B0604020202020204" pitchFamily="34" charset="0"/>
                <a:buChar char="•"/>
              </a:pPr>
              <a:r>
                <a:rPr lang="zh-CN" altLang="en-US" sz="900" dirty="0">
                  <a:solidFill>
                    <a:srgbClr val="1D1D1A"/>
                  </a:solidFill>
                  <a:latin typeface="微软雅黑" panose="020B0503020204020204" pitchFamily="34" charset="-122"/>
                </a:rPr>
                <a:t>日均</a:t>
              </a:r>
              <a:r>
                <a:rPr lang="zh-CN" altLang="en-US" sz="900" b="1" dirty="0">
                  <a:solidFill>
                    <a:srgbClr val="C00000"/>
                  </a:solidFill>
                  <a:latin typeface="微软雅黑" panose="020B0503020204020204" pitchFamily="34" charset="-122"/>
                </a:rPr>
                <a:t>千万级卡口图片解析</a:t>
              </a:r>
              <a:r>
                <a:rPr lang="zh-CN" altLang="en-US" sz="900" b="1" dirty="0">
                  <a:solidFill>
                    <a:srgbClr val="1D1D1B"/>
                  </a:solidFill>
                  <a:latin typeface="微软雅黑" panose="020B0503020204020204" pitchFamily="34" charset="-122"/>
                </a:rPr>
                <a:t>。</a:t>
              </a:r>
              <a:endParaRPr lang="en-US" altLang="zh-CN" sz="900" b="1" dirty="0">
                <a:solidFill>
                  <a:srgbClr val="1D1D1B"/>
                </a:solidFill>
                <a:latin typeface="微软雅黑" panose="020B0503020204020204" pitchFamily="34" charset="-122"/>
              </a:endParaRPr>
            </a:p>
            <a:p>
              <a:pPr marL="108000" indent="-108000">
                <a:spcAft>
                  <a:spcPts val="300"/>
                </a:spcAft>
                <a:buFont typeface="Arial" panose="020B0604020202020204" pitchFamily="34" charset="0"/>
                <a:buChar char="•"/>
              </a:pPr>
              <a:r>
                <a:rPr lang="zh-CN" altLang="en-US" sz="900" dirty="0">
                  <a:solidFill>
                    <a:srgbClr val="1D1D1A"/>
                  </a:solidFill>
                  <a:latin typeface="微软雅黑" panose="020B0503020204020204" pitchFamily="34" charset="-122"/>
                </a:rPr>
                <a:t>性能优于业界主流水平</a:t>
              </a:r>
              <a:r>
                <a:rPr lang="en-US" altLang="zh-CN" sz="900" b="1" dirty="0">
                  <a:solidFill>
                    <a:srgbClr val="C00000"/>
                  </a:solidFill>
                  <a:latin typeface="微软雅黑" panose="020B0503020204020204" pitchFamily="34" charset="-122"/>
                </a:rPr>
                <a:t>2</a:t>
              </a:r>
              <a:r>
                <a:rPr lang="zh-CN" altLang="en-US" sz="900" b="1" dirty="0">
                  <a:solidFill>
                    <a:srgbClr val="C00000"/>
                  </a:solidFill>
                  <a:latin typeface="微软雅黑" panose="020B0503020204020204" pitchFamily="34" charset="-122"/>
                </a:rPr>
                <a:t>倍</a:t>
              </a:r>
              <a:r>
                <a:rPr lang="zh-CN" altLang="en-US" sz="900" dirty="0">
                  <a:solidFill>
                    <a:srgbClr val="1D1D1A"/>
                  </a:solidFill>
                  <a:latin typeface="微软雅黑" panose="020B0503020204020204" pitchFamily="34" charset="-122"/>
                </a:rPr>
                <a:t>以上。</a:t>
              </a:r>
            </a:p>
          </p:txBody>
        </p:sp>
        <p:sp>
          <p:nvSpPr>
            <p:cNvPr id="127" name="文本框 126"/>
            <p:cNvSpPr txBox="1"/>
            <p:nvPr/>
          </p:nvSpPr>
          <p:spPr>
            <a:xfrm>
              <a:off x="5907399" y="5210308"/>
              <a:ext cx="1275381" cy="1137756"/>
            </a:xfrm>
            <a:prstGeom prst="rect">
              <a:avLst/>
            </a:prstGeom>
            <a:noFill/>
            <a:ln>
              <a:solidFill>
                <a:schemeClr val="tx1">
                  <a:lumMod val="75000"/>
                  <a:lumOff val="25000"/>
                </a:schemeClr>
              </a:solidFill>
              <a:prstDash val="lgDash"/>
            </a:ln>
          </p:spPr>
          <p:txBody>
            <a:bodyPr wrap="square" rtlCol="0" anchor="t" anchorCtr="0">
              <a:noAutofit/>
            </a:bodyPr>
            <a:lstStyle/>
            <a:p>
              <a:pPr marL="108000" indent="-108000">
                <a:buFont typeface="Arial" panose="020B0604020202020204" pitchFamily="34" charset="0"/>
                <a:buChar char="•"/>
              </a:pPr>
              <a:r>
                <a:rPr lang="en-US" altLang="zh-CN" sz="900">
                  <a:solidFill>
                    <a:srgbClr val="1D1D1A"/>
                  </a:solidFill>
                  <a:latin typeface="微软雅黑" panose="020B0503020204020204" pitchFamily="34" charset="-122"/>
                </a:rPr>
                <a:t>AI</a:t>
              </a:r>
              <a:r>
                <a:rPr lang="zh-CN" altLang="en-US" sz="900">
                  <a:solidFill>
                    <a:srgbClr val="1D1D1A"/>
                  </a:solidFill>
                  <a:latin typeface="微软雅黑" panose="020B0503020204020204" pitchFamily="34" charset="-122"/>
                </a:rPr>
                <a:t>机器视觉可</a:t>
              </a:r>
              <a:r>
                <a:rPr lang="zh-CN" altLang="en-US" sz="900" dirty="0">
                  <a:solidFill>
                    <a:srgbClr val="1D1D1A"/>
                  </a:solidFill>
                  <a:latin typeface="微软雅黑" panose="020B0503020204020204" pitchFamily="34" charset="-122"/>
                </a:rPr>
                <a:t>应对复杂多样</a:t>
              </a:r>
              <a:r>
                <a:rPr lang="zh-CN" altLang="en-US" sz="900">
                  <a:solidFill>
                    <a:srgbClr val="1D1D1A"/>
                  </a:solidFill>
                  <a:latin typeface="微软雅黑" panose="020B0503020204020204" pitchFamily="34" charset="-122"/>
                </a:rPr>
                <a:t>场景，检测</a:t>
              </a:r>
              <a:r>
                <a:rPr lang="zh-CN" altLang="en-US" sz="900" dirty="0">
                  <a:solidFill>
                    <a:srgbClr val="1D1D1A"/>
                  </a:solidFill>
                  <a:latin typeface="微软雅黑" panose="020B0503020204020204" pitchFamily="34" charset="-122"/>
                </a:rPr>
                <a:t>精度可由传统</a:t>
              </a:r>
              <a:r>
                <a:rPr lang="en-US" altLang="zh-CN" sz="900" dirty="0">
                  <a:solidFill>
                    <a:srgbClr val="1D1D1A"/>
                  </a:solidFill>
                  <a:latin typeface="微软雅黑" panose="020B0503020204020204" pitchFamily="34" charset="-122"/>
                </a:rPr>
                <a:t>90%</a:t>
              </a:r>
              <a:r>
                <a:rPr lang="zh-CN" altLang="en-US" sz="900" b="1" dirty="0">
                  <a:solidFill>
                    <a:srgbClr val="C00000"/>
                  </a:solidFill>
                  <a:latin typeface="微软雅黑" panose="020B0503020204020204" pitchFamily="34" charset="-122"/>
                </a:rPr>
                <a:t>提升至</a:t>
              </a:r>
              <a:r>
                <a:rPr lang="en-US" altLang="zh-CN" sz="900" b="1" dirty="0">
                  <a:solidFill>
                    <a:srgbClr val="C00000"/>
                  </a:solidFill>
                  <a:latin typeface="微软雅黑" panose="020B0503020204020204" pitchFamily="34" charset="-122"/>
                </a:rPr>
                <a:t>99%</a:t>
              </a:r>
              <a:r>
                <a:rPr lang="zh-CN" altLang="en-US" sz="900" b="1">
                  <a:solidFill>
                    <a:srgbClr val="C00000"/>
                  </a:solidFill>
                  <a:latin typeface="微软雅黑" panose="020B0503020204020204" pitchFamily="34" charset="-122"/>
                </a:rPr>
                <a:t>以上</a:t>
              </a:r>
              <a:r>
                <a:rPr lang="zh-CN" altLang="en-US" sz="900">
                  <a:solidFill>
                    <a:srgbClr val="1D1D1A"/>
                  </a:solidFill>
                  <a:latin typeface="微软雅黑" panose="020B0503020204020204" pitchFamily="34" charset="-122"/>
                </a:rPr>
                <a:t>。</a:t>
              </a:r>
              <a:endParaRPr lang="en-US" altLang="zh-CN" sz="900" dirty="0">
                <a:solidFill>
                  <a:srgbClr val="1D1D1A"/>
                </a:solidFill>
                <a:latin typeface="微软雅黑" panose="020B0503020204020204" pitchFamily="34" charset="-122"/>
              </a:endParaRPr>
            </a:p>
          </p:txBody>
        </p:sp>
      </p:grpSp>
      <p:sp>
        <p:nvSpPr>
          <p:cNvPr id="128" name="矩形 127"/>
          <p:cNvSpPr/>
          <p:nvPr/>
        </p:nvSpPr>
        <p:spPr>
          <a:xfrm>
            <a:off x="651874" y="4427581"/>
            <a:ext cx="1204574" cy="415498"/>
          </a:xfrm>
          <a:prstGeom prst="rect">
            <a:avLst/>
          </a:prstGeom>
        </p:spPr>
        <p:txBody>
          <a:bodyPr wrap="square">
            <a:spAutoFit/>
          </a:bodyPr>
          <a:lstStyle/>
          <a:p>
            <a:pPr algn="ctr">
              <a:lnSpc>
                <a:spcPct val="150000"/>
              </a:lnSpc>
            </a:pPr>
            <a:r>
              <a:rPr lang="zh-CN" altLang="en-US" sz="1400" b="1">
                <a:solidFill>
                  <a:srgbClr val="1D1D1A"/>
                </a:solidFill>
                <a:latin typeface="微软雅黑" panose="020B0503020204020204" pitchFamily="34" charset="-122"/>
              </a:rPr>
              <a:t>应用场景</a:t>
            </a:r>
            <a:endParaRPr lang="en-US" altLang="zh-CN" sz="1400" b="1" dirty="0">
              <a:solidFill>
                <a:srgbClr val="1D1D1A"/>
              </a:solidFill>
              <a:latin typeface="微软雅黑" panose="020B0503020204020204" pitchFamily="34" charset="-122"/>
            </a:endParaRPr>
          </a:p>
        </p:txBody>
      </p:sp>
      <p:sp>
        <p:nvSpPr>
          <p:cNvPr id="129" name="矩形 128"/>
          <p:cNvSpPr/>
          <p:nvPr/>
        </p:nvSpPr>
        <p:spPr>
          <a:xfrm>
            <a:off x="6081503" y="1516537"/>
            <a:ext cx="625761" cy="346249"/>
          </a:xfrm>
          <a:prstGeom prst="rect">
            <a:avLst/>
          </a:prstGeom>
        </p:spPr>
        <p:txBody>
          <a:bodyPr wrap="square">
            <a:spAutoFit/>
          </a:bodyPr>
          <a:lstStyle/>
          <a:p>
            <a:pPr algn="ctr">
              <a:lnSpc>
                <a:spcPct val="150000"/>
              </a:lnSpc>
            </a:pPr>
            <a:r>
              <a:rPr lang="en-US" altLang="zh-CN" sz="1100" b="1">
                <a:solidFill>
                  <a:srgbClr val="1D1D1A"/>
                </a:solidFill>
                <a:latin typeface="微软雅黑" panose="020B0503020204020204" pitchFamily="34" charset="-122"/>
              </a:rPr>
              <a:t>X 8 +</a:t>
            </a:r>
            <a:endParaRPr lang="en-US" altLang="zh-CN" sz="1100" b="1" dirty="0">
              <a:solidFill>
                <a:srgbClr val="1D1D1A"/>
              </a:solidFill>
              <a:latin typeface="微软雅黑" panose="020B0503020204020204" pitchFamily="34" charset="-122"/>
            </a:endParaRPr>
          </a:p>
        </p:txBody>
      </p:sp>
      <p:pic>
        <p:nvPicPr>
          <p:cNvPr id="130" name="图片 129"/>
          <p:cNvPicPr>
            <a:picLocks noChangeAspect="1"/>
          </p:cNvPicPr>
          <p:nvPr/>
        </p:nvPicPr>
        <p:blipFill>
          <a:blip r:embed="rId6"/>
          <a:stretch>
            <a:fillRect/>
          </a:stretch>
        </p:blipFill>
        <p:spPr>
          <a:xfrm>
            <a:off x="5868949" y="1557977"/>
            <a:ext cx="276540" cy="302442"/>
          </a:xfrm>
          <a:prstGeom prst="rect">
            <a:avLst/>
          </a:prstGeom>
        </p:spPr>
      </p:pic>
      <p:sp>
        <p:nvSpPr>
          <p:cNvPr id="14" name="下箭头 13"/>
          <p:cNvSpPr/>
          <p:nvPr/>
        </p:nvSpPr>
        <p:spPr>
          <a:xfrm>
            <a:off x="3726613" y="1900445"/>
            <a:ext cx="313765" cy="169539"/>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pic>
        <p:nvPicPr>
          <p:cNvPr id="131" name="image60.tif" descr="image60.tif"/>
          <p:cNvPicPr>
            <a:picLocks noChangeAspect="1"/>
          </p:cNvPicPr>
          <p:nvPr/>
        </p:nvPicPr>
        <p:blipFill>
          <a:blip r:embed="rId9"/>
          <a:srcRect t="81" b="81"/>
          <a:stretch>
            <a:fillRect/>
          </a:stretch>
        </p:blipFill>
        <p:spPr>
          <a:xfrm>
            <a:off x="4146531" y="1583829"/>
            <a:ext cx="270271" cy="291363"/>
          </a:xfrm>
          <a:prstGeom prst="rect">
            <a:avLst/>
          </a:prstGeom>
          <a:ln w="3175">
            <a:miter lim="400000"/>
          </a:ln>
        </p:spPr>
      </p:pic>
      <p:sp>
        <p:nvSpPr>
          <p:cNvPr id="132" name="矩形 131"/>
          <p:cNvSpPr/>
          <p:nvPr/>
        </p:nvSpPr>
        <p:spPr>
          <a:xfrm>
            <a:off x="4083682" y="1556286"/>
            <a:ext cx="716619" cy="346249"/>
          </a:xfrm>
          <a:prstGeom prst="rect">
            <a:avLst/>
          </a:prstGeom>
        </p:spPr>
        <p:txBody>
          <a:bodyPr wrap="square">
            <a:spAutoFit/>
          </a:bodyPr>
          <a:lstStyle/>
          <a:p>
            <a:pPr algn="r">
              <a:lnSpc>
                <a:spcPct val="150000"/>
              </a:lnSpc>
            </a:pPr>
            <a:r>
              <a:rPr lang="en-US" altLang="zh-CN" sz="1100" b="1">
                <a:solidFill>
                  <a:srgbClr val="1D1D1A"/>
                </a:solidFill>
                <a:latin typeface="微软雅黑" panose="020B0503020204020204" pitchFamily="34" charset="-122"/>
              </a:rPr>
              <a:t>  X 2</a:t>
            </a:r>
            <a:endParaRPr lang="en-US" altLang="zh-CN" sz="1100" b="1" dirty="0">
              <a:solidFill>
                <a:srgbClr val="1D1D1A"/>
              </a:solidFill>
              <a:latin typeface="微软雅黑" panose="020B0503020204020204" pitchFamily="34" charset="-122"/>
            </a:endParaRPr>
          </a:p>
        </p:txBody>
      </p:sp>
      <p:pic>
        <p:nvPicPr>
          <p:cNvPr id="133" name="image60.tif" descr="image60.tif"/>
          <p:cNvPicPr>
            <a:picLocks noChangeAspect="1"/>
          </p:cNvPicPr>
          <p:nvPr/>
        </p:nvPicPr>
        <p:blipFill>
          <a:blip r:embed="rId9"/>
          <a:srcRect t="81" b="81"/>
          <a:stretch>
            <a:fillRect/>
          </a:stretch>
        </p:blipFill>
        <p:spPr>
          <a:xfrm>
            <a:off x="6682516" y="1547421"/>
            <a:ext cx="270271" cy="291363"/>
          </a:xfrm>
          <a:prstGeom prst="rect">
            <a:avLst/>
          </a:prstGeom>
          <a:ln w="3175">
            <a:miter lim="400000"/>
          </a:ln>
        </p:spPr>
      </p:pic>
      <p:sp>
        <p:nvSpPr>
          <p:cNvPr id="134" name="矩形 133"/>
          <p:cNvSpPr/>
          <p:nvPr/>
        </p:nvSpPr>
        <p:spPr>
          <a:xfrm>
            <a:off x="6636269" y="1519977"/>
            <a:ext cx="716619" cy="346249"/>
          </a:xfrm>
          <a:prstGeom prst="rect">
            <a:avLst/>
          </a:prstGeom>
        </p:spPr>
        <p:txBody>
          <a:bodyPr wrap="square">
            <a:spAutoFit/>
          </a:bodyPr>
          <a:lstStyle/>
          <a:p>
            <a:pPr algn="r">
              <a:lnSpc>
                <a:spcPct val="150000"/>
              </a:lnSpc>
            </a:pPr>
            <a:r>
              <a:rPr lang="en-US" altLang="zh-CN" sz="1100" b="1">
                <a:solidFill>
                  <a:srgbClr val="1D1D1A"/>
                </a:solidFill>
                <a:latin typeface="微软雅黑" panose="020B0503020204020204" pitchFamily="34" charset="-122"/>
              </a:rPr>
              <a:t>X 4</a:t>
            </a:r>
            <a:endParaRPr lang="en-US" altLang="zh-CN" sz="1100" b="1" dirty="0">
              <a:solidFill>
                <a:srgbClr val="1D1D1A"/>
              </a:solidFill>
              <a:latin typeface="微软雅黑" panose="020B0503020204020204" pitchFamily="34" charset="-122"/>
            </a:endParaRPr>
          </a:p>
        </p:txBody>
      </p:sp>
      <p:sp>
        <p:nvSpPr>
          <p:cNvPr id="135" name="下箭头 134"/>
          <p:cNvSpPr/>
          <p:nvPr/>
        </p:nvSpPr>
        <p:spPr>
          <a:xfrm>
            <a:off x="6371855" y="1875281"/>
            <a:ext cx="313765" cy="148062"/>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pic>
        <p:nvPicPr>
          <p:cNvPr id="136" name="图片 135"/>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8929237" y="1547421"/>
            <a:ext cx="496725" cy="256650"/>
          </a:xfrm>
          <a:prstGeom prst="rect">
            <a:avLst/>
          </a:prstGeom>
        </p:spPr>
      </p:pic>
      <p:sp>
        <p:nvSpPr>
          <p:cNvPr id="137" name="矩形 136"/>
          <p:cNvSpPr/>
          <p:nvPr/>
        </p:nvSpPr>
        <p:spPr>
          <a:xfrm>
            <a:off x="9332738" y="1524808"/>
            <a:ext cx="457551" cy="346249"/>
          </a:xfrm>
          <a:prstGeom prst="rect">
            <a:avLst/>
          </a:prstGeom>
        </p:spPr>
        <p:txBody>
          <a:bodyPr wrap="square">
            <a:spAutoFit/>
          </a:bodyPr>
          <a:lstStyle/>
          <a:p>
            <a:pPr algn="ctr">
              <a:lnSpc>
                <a:spcPct val="150000"/>
              </a:lnSpc>
            </a:pPr>
            <a:r>
              <a:rPr lang="en-US" altLang="zh-CN" sz="1100" b="1">
                <a:solidFill>
                  <a:srgbClr val="1D1D1A"/>
                </a:solidFill>
                <a:latin typeface="微软雅黑" panose="020B0503020204020204" pitchFamily="34" charset="-122"/>
              </a:rPr>
              <a:t>X n</a:t>
            </a:r>
            <a:endParaRPr lang="en-US" altLang="zh-CN" sz="1100" b="1" dirty="0">
              <a:solidFill>
                <a:srgbClr val="1D1D1A"/>
              </a:solidFill>
              <a:latin typeface="微软雅黑" panose="020B0503020204020204" pitchFamily="34" charset="-122"/>
            </a:endParaRPr>
          </a:p>
        </p:txBody>
      </p:sp>
      <p:sp>
        <p:nvSpPr>
          <p:cNvPr id="138" name="下箭头 137"/>
          <p:cNvSpPr/>
          <p:nvPr/>
        </p:nvSpPr>
        <p:spPr>
          <a:xfrm>
            <a:off x="9192823" y="1823334"/>
            <a:ext cx="313765" cy="148062"/>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pic>
        <p:nvPicPr>
          <p:cNvPr id="15" name="图片 14"/>
          <p:cNvPicPr>
            <a:picLocks noChangeAspect="1"/>
          </p:cNvPicPr>
          <p:nvPr/>
        </p:nvPicPr>
        <p:blipFill>
          <a:blip r:embed="rId13"/>
          <a:stretch>
            <a:fillRect/>
          </a:stretch>
        </p:blipFill>
        <p:spPr>
          <a:xfrm>
            <a:off x="8519692" y="3594518"/>
            <a:ext cx="1468334" cy="1248562"/>
          </a:xfrm>
          <a:prstGeom prst="rect">
            <a:avLst/>
          </a:prstGeom>
        </p:spPr>
      </p:pic>
      <p:pic>
        <p:nvPicPr>
          <p:cNvPr id="16" name="图片 15"/>
          <p:cNvPicPr>
            <a:picLocks noChangeAspect="1"/>
          </p:cNvPicPr>
          <p:nvPr/>
        </p:nvPicPr>
        <p:blipFill>
          <a:blip r:embed="rId14"/>
          <a:stretch>
            <a:fillRect/>
          </a:stretch>
        </p:blipFill>
        <p:spPr>
          <a:xfrm>
            <a:off x="10117413" y="3576504"/>
            <a:ext cx="1485615" cy="1260522"/>
          </a:xfrm>
          <a:prstGeom prst="rect">
            <a:avLst/>
          </a:prstGeom>
        </p:spPr>
      </p:pic>
      <p:pic>
        <p:nvPicPr>
          <p:cNvPr id="17" name="图片 16"/>
          <p:cNvPicPr>
            <a:picLocks noChangeAspect="1"/>
          </p:cNvPicPr>
          <p:nvPr/>
        </p:nvPicPr>
        <p:blipFill>
          <a:blip r:embed="rId15"/>
          <a:stretch>
            <a:fillRect/>
          </a:stretch>
        </p:blipFill>
        <p:spPr>
          <a:xfrm>
            <a:off x="8519692" y="5011519"/>
            <a:ext cx="1545711" cy="1312018"/>
          </a:xfrm>
          <a:prstGeom prst="rect">
            <a:avLst/>
          </a:prstGeom>
        </p:spPr>
      </p:pic>
    </p:spTree>
    <p:extLst>
      <p:ext uri="{BB962C8B-B14F-4D97-AF65-F5344CB8AC3E}">
        <p14:creationId xmlns:p14="http://schemas.microsoft.com/office/powerpoint/2010/main" val="2086491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54829"/>
          <a:stretch/>
        </p:blipFill>
        <p:spPr>
          <a:xfrm>
            <a:off x="6687127" y="0"/>
            <a:ext cx="5507254" cy="6858000"/>
          </a:xfrm>
          <a:prstGeom prst="rect">
            <a:avLst/>
          </a:prstGeom>
        </p:spPr>
      </p:pic>
      <p:sp>
        <p:nvSpPr>
          <p:cNvPr id="4" name="任意多边形: 形状 9"/>
          <p:cNvSpPr/>
          <p:nvPr/>
        </p:nvSpPr>
        <p:spPr>
          <a:xfrm rot="10800000">
            <a:off x="1124408" y="712432"/>
            <a:ext cx="1287566" cy="400143"/>
          </a:xfrm>
          <a:prstGeom prst="rect">
            <a:avLst/>
          </a:prstGeom>
          <a:solidFill>
            <a:schemeClr val="bg1"/>
          </a:solidFill>
          <a:ln w="25400" cap="flat" cmpd="sng" algn="ctr">
            <a:noFill/>
            <a:prstDash val="solid"/>
          </a:ln>
          <a:effectLst/>
        </p:spPr>
        <p:txBody>
          <a:bodyPr rtlCol="0" anchor="ctr"/>
          <a:lstStyle/>
          <a:p>
            <a:pPr algn="ctr" defTabSz="1219272">
              <a:defRPr/>
            </a:pPr>
            <a:endParaRPr lang="zh-CN" altLang="en-US" sz="3201" kern="0">
              <a:solidFill>
                <a:prstClr val="white">
                  <a:lumMod val="65000"/>
                </a:prstClr>
              </a:solidFill>
              <a:cs typeface="Huawei Sans" panose="020C0503030203020204" pitchFamily="34" charset="0"/>
              <a:sym typeface="+mn-lt"/>
            </a:endParaRPr>
          </a:p>
        </p:txBody>
      </p:sp>
      <p:sp>
        <p:nvSpPr>
          <p:cNvPr id="5" name="文本框 4"/>
          <p:cNvSpPr txBox="1">
            <a:spLocks noChangeArrowheads="1"/>
          </p:cNvSpPr>
          <p:nvPr/>
        </p:nvSpPr>
        <p:spPr bwMode="auto">
          <a:xfrm>
            <a:off x="2517856" y="737346"/>
            <a:ext cx="2937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9272" eaLnBrk="0" hangingPunct="0"/>
            <a:r>
              <a:rPr lang="en-US" altLang="zh-CN" dirty="0">
                <a:solidFill>
                  <a:prstClr val="black">
                    <a:lumMod val="65000"/>
                    <a:lumOff val="35000"/>
                  </a:prstClr>
                </a:solidFill>
                <a:cs typeface="Huawei Sans" panose="020C0503030203020204" pitchFamily="34" charset="0"/>
                <a:sym typeface="+mn-lt"/>
              </a:rPr>
              <a:t>TABLE OF CONTENTS</a:t>
            </a:r>
          </a:p>
        </p:txBody>
      </p:sp>
      <p:sp>
        <p:nvSpPr>
          <p:cNvPr id="6" name="文本框 5"/>
          <p:cNvSpPr txBox="1">
            <a:spLocks noChangeArrowheads="1"/>
          </p:cNvSpPr>
          <p:nvPr/>
        </p:nvSpPr>
        <p:spPr bwMode="auto">
          <a:xfrm>
            <a:off x="1200454" y="712432"/>
            <a:ext cx="1135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72" eaLnBrk="0" hangingPunct="0"/>
            <a:r>
              <a:rPr lang="zh-CN" altLang="en-US" sz="2000" dirty="0">
                <a:solidFill>
                  <a:prstClr val="white"/>
                </a:solidFill>
                <a:cs typeface="Huawei Sans" panose="020C0503030203020204" pitchFamily="34" charset="0"/>
                <a:sym typeface="+mn-lt"/>
              </a:rPr>
              <a:t>目 录</a:t>
            </a:r>
            <a:endParaRPr lang="en-US" altLang="zh-CN" sz="2000" dirty="0">
              <a:solidFill>
                <a:prstClr val="white"/>
              </a:solidFill>
              <a:cs typeface="Huawei Sans" panose="020C0503030203020204" pitchFamily="34" charset="0"/>
              <a:sym typeface="+mn-lt"/>
            </a:endParaRPr>
          </a:p>
        </p:txBody>
      </p:sp>
      <p:sp>
        <p:nvSpPr>
          <p:cNvPr id="7" name="矩形 6"/>
          <p:cNvSpPr/>
          <p:nvPr/>
        </p:nvSpPr>
        <p:spPr>
          <a:xfrm>
            <a:off x="5191068" y="1"/>
            <a:ext cx="4755631" cy="6858000"/>
          </a:xfrm>
          <a:prstGeom prst="rect">
            <a:avLst/>
          </a:prstGeom>
          <a:gradFill flip="none" rotWithShape="1">
            <a:gsLst>
              <a:gs pos="0">
                <a:srgbClr val="4472C4">
                  <a:lumMod val="5000"/>
                  <a:lumOff val="95000"/>
                  <a:alpha val="0"/>
                </a:srgbClr>
              </a:gs>
              <a:gs pos="11000">
                <a:sysClr val="window" lastClr="FFFFFF">
                  <a:alpha val="8000"/>
                </a:sysClr>
              </a:gs>
              <a:gs pos="35000">
                <a:sysClr val="window" lastClr="FFFFFF">
                  <a:alpha val="73000"/>
                </a:sysClr>
              </a:gs>
              <a:gs pos="58000">
                <a:srgbClr val="FFFFFF"/>
              </a:gs>
              <a:gs pos="79174">
                <a:srgbClr val="FFFFFF"/>
              </a:gs>
              <a:gs pos="89983">
                <a:srgbClr val="FFFFFF"/>
              </a:gs>
              <a:gs pos="100000">
                <a:sysClr val="window" lastClr="FFFFFF"/>
              </a:gs>
            </a:gsLst>
            <a:lin ang="108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272"/>
            <a:endParaRPr lang="en-US" sz="2400" kern="0" dirty="0">
              <a:solidFill>
                <a:prstClr val="white"/>
              </a:solidFill>
              <a:cs typeface="Huawei Sans" panose="020C0503030203020204" pitchFamily="34" charset="0"/>
              <a:sym typeface="+mn-lt"/>
            </a:endParaRPr>
          </a:p>
        </p:txBody>
      </p:sp>
      <p:cxnSp>
        <p:nvCxnSpPr>
          <p:cNvPr id="8" name="直接连接符 7"/>
          <p:cNvCxnSpPr/>
          <p:nvPr/>
        </p:nvCxnSpPr>
        <p:spPr bwMode="auto">
          <a:xfrm flipH="1">
            <a:off x="41465" y="920588"/>
            <a:ext cx="900000" cy="0"/>
          </a:xfrm>
          <a:prstGeom prst="line">
            <a:avLst/>
          </a:prstGeom>
          <a:noFill/>
          <a:ln w="9525" cap="flat" cmpd="sng" algn="ctr">
            <a:solidFill>
              <a:sysClr val="window" lastClr="FFFFFF">
                <a:lumMod val="65000"/>
              </a:sysClr>
            </a:solidFill>
            <a:prstDash val="solid"/>
          </a:ln>
          <a:effectLst/>
        </p:spPr>
      </p:cxnSp>
      <p:cxnSp>
        <p:nvCxnSpPr>
          <p:cNvPr id="9" name="直接连接符 8"/>
          <p:cNvCxnSpPr>
            <a:cxnSpLocks/>
          </p:cNvCxnSpPr>
          <p:nvPr/>
        </p:nvCxnSpPr>
        <p:spPr>
          <a:xfrm>
            <a:off x="5067300" y="921855"/>
            <a:ext cx="2295525" cy="0"/>
          </a:xfrm>
          <a:prstGeom prst="line">
            <a:avLst/>
          </a:prstGeom>
          <a:noFill/>
          <a:ln w="9525" cap="flat" cmpd="sng" algn="ctr">
            <a:solidFill>
              <a:sysClr val="window" lastClr="FFFFFF">
                <a:lumMod val="65000"/>
              </a:sysClr>
            </a:solidFill>
            <a:prstDash val="solid"/>
          </a:ln>
          <a:effectLst/>
        </p:spPr>
      </p:cxnSp>
      <p:pic>
        <p:nvPicPr>
          <p:cNvPr id="3" name="图片 2"/>
          <p:cNvPicPr>
            <a:picLocks noChangeAspect="1"/>
          </p:cNvPicPr>
          <p:nvPr/>
        </p:nvPicPr>
        <p:blipFill>
          <a:blip r:embed="rId3"/>
          <a:stretch>
            <a:fillRect/>
          </a:stretch>
        </p:blipFill>
        <p:spPr>
          <a:xfrm>
            <a:off x="428251" y="5951507"/>
            <a:ext cx="2676525" cy="838200"/>
          </a:xfrm>
          <a:prstGeom prst="rect">
            <a:avLst/>
          </a:prstGeom>
        </p:spPr>
      </p:pic>
      <p:sp>
        <p:nvSpPr>
          <p:cNvPr id="16" name="矩形 15"/>
          <p:cNvSpPr/>
          <p:nvPr/>
        </p:nvSpPr>
        <p:spPr>
          <a:xfrm>
            <a:off x="941465" y="2028532"/>
            <a:ext cx="6478015" cy="2339102"/>
          </a:xfrm>
          <a:prstGeom prst="rect">
            <a:avLst/>
          </a:prstGeom>
        </p:spPr>
        <p:txBody>
          <a:bodyPr wrap="square">
            <a:spAutoFit/>
          </a:bodyPr>
          <a:lstStyle/>
          <a:p>
            <a:pPr marL="514350" indent="-514350">
              <a:lnSpc>
                <a:spcPct val="150000"/>
              </a:lnSpc>
              <a:spcBef>
                <a:spcPts val="600"/>
              </a:spcBef>
              <a:spcAft>
                <a:spcPts val="600"/>
              </a:spcAft>
              <a:buAutoNum type="arabicPlain"/>
            </a:pPr>
            <a:r>
              <a:rPr lang="zh-CN" altLang="en-US" sz="2800" b="1" dirty="0">
                <a:solidFill>
                  <a:schemeClr val="bg1">
                    <a:lumMod val="60000"/>
                    <a:lumOff val="40000"/>
                  </a:schemeClr>
                </a:solidFill>
                <a:latin typeface="+mj-lt"/>
                <a:cs typeface="Huawei Sans" panose="020C0503030203020204" pitchFamily="34" charset="0"/>
                <a:sym typeface="+mn-lt"/>
              </a:rPr>
              <a:t>华为</a:t>
            </a:r>
            <a:r>
              <a:rPr lang="en-US" altLang="zh-CN" sz="2800" b="1" dirty="0">
                <a:solidFill>
                  <a:schemeClr val="bg1">
                    <a:lumMod val="60000"/>
                    <a:lumOff val="40000"/>
                  </a:schemeClr>
                </a:solidFill>
                <a:latin typeface="+mj-lt"/>
                <a:cs typeface="Huawei Sans" panose="020C0503030203020204" pitchFamily="34" charset="0"/>
                <a:sym typeface="+mn-lt"/>
              </a:rPr>
              <a:t>AI</a:t>
            </a:r>
            <a:r>
              <a:rPr lang="zh-CN" altLang="en-US" sz="2800" b="1" dirty="0">
                <a:solidFill>
                  <a:schemeClr val="bg1">
                    <a:lumMod val="60000"/>
                    <a:lumOff val="40000"/>
                  </a:schemeClr>
                </a:solidFill>
                <a:latin typeface="+mj-lt"/>
                <a:cs typeface="Huawei Sans" panose="020C0503030203020204" pitchFamily="34" charset="0"/>
                <a:sym typeface="+mn-lt"/>
              </a:rPr>
              <a:t>全栈解决方案</a:t>
            </a:r>
            <a:endParaRPr lang="en-US" altLang="zh-CN" sz="2800" b="1" dirty="0">
              <a:solidFill>
                <a:schemeClr val="bg1">
                  <a:lumMod val="60000"/>
                  <a:lumOff val="40000"/>
                </a:schemeClr>
              </a:solidFill>
              <a:latin typeface="+mj-lt"/>
              <a:cs typeface="Huawei Sans" panose="020C0503030203020204" pitchFamily="34" charset="0"/>
              <a:sym typeface="+mn-lt"/>
            </a:endParaRPr>
          </a:p>
          <a:p>
            <a:pPr marL="514350" indent="-514350">
              <a:lnSpc>
                <a:spcPct val="150000"/>
              </a:lnSpc>
              <a:spcBef>
                <a:spcPts val="600"/>
              </a:spcBef>
              <a:spcAft>
                <a:spcPts val="600"/>
              </a:spcAft>
              <a:buAutoNum type="arabicPlain"/>
            </a:pPr>
            <a:r>
              <a:rPr lang="zh-CN" altLang="en-US" sz="2800" b="1" dirty="0">
                <a:solidFill>
                  <a:srgbClr val="C00000"/>
                </a:solidFill>
                <a:latin typeface="+mj-lt"/>
                <a:cs typeface="Huawei Sans" panose="020C0503030203020204" pitchFamily="34" charset="0"/>
                <a:sym typeface="+mn-lt"/>
              </a:rPr>
              <a:t>昇腾</a:t>
            </a:r>
            <a:r>
              <a:rPr lang="en-US" altLang="zh-CN" sz="2800" b="1" dirty="0">
                <a:solidFill>
                  <a:srgbClr val="C00000"/>
                </a:solidFill>
                <a:latin typeface="+mj-lt"/>
                <a:cs typeface="Huawei Sans" panose="020C0503030203020204" pitchFamily="34" charset="0"/>
                <a:sym typeface="+mn-lt"/>
              </a:rPr>
              <a:t>AI</a:t>
            </a:r>
            <a:r>
              <a:rPr lang="zh-CN" altLang="en-US" sz="2800" b="1" dirty="0">
                <a:solidFill>
                  <a:srgbClr val="C00000"/>
                </a:solidFill>
                <a:latin typeface="+mj-lt"/>
                <a:cs typeface="Huawei Sans" panose="020C0503030203020204" pitchFamily="34" charset="0"/>
                <a:sym typeface="+mn-lt"/>
              </a:rPr>
              <a:t>处理器架构简介</a:t>
            </a:r>
            <a:endParaRPr lang="en-US" altLang="zh-CN" sz="2800" b="1" dirty="0">
              <a:solidFill>
                <a:srgbClr val="C00000"/>
              </a:solidFill>
              <a:latin typeface="+mj-lt"/>
              <a:cs typeface="Huawei Sans" panose="020C0503030203020204" pitchFamily="34" charset="0"/>
              <a:sym typeface="+mn-lt"/>
            </a:endParaRPr>
          </a:p>
          <a:p>
            <a:pPr marL="514350" indent="-514350">
              <a:lnSpc>
                <a:spcPct val="150000"/>
              </a:lnSpc>
              <a:spcBef>
                <a:spcPts val="600"/>
              </a:spcBef>
              <a:spcAft>
                <a:spcPts val="600"/>
              </a:spcAft>
              <a:buAutoNum type="arabicPlain"/>
            </a:pPr>
            <a:r>
              <a:rPr lang="zh-CN" altLang="en-US" sz="2800" b="1" dirty="0">
                <a:solidFill>
                  <a:schemeClr val="bg1">
                    <a:lumMod val="60000"/>
                    <a:lumOff val="40000"/>
                  </a:schemeClr>
                </a:solidFill>
                <a:latin typeface="+mj-lt"/>
                <a:cs typeface="Huawei Sans" panose="020C0503030203020204" pitchFamily="34" charset="0"/>
                <a:sym typeface="+mn-lt"/>
              </a:rPr>
              <a:t>昇腾</a:t>
            </a:r>
            <a:r>
              <a:rPr lang="en-US" altLang="zh-CN" sz="2800" b="1" dirty="0">
                <a:solidFill>
                  <a:schemeClr val="bg1">
                    <a:lumMod val="60000"/>
                    <a:lumOff val="40000"/>
                  </a:schemeClr>
                </a:solidFill>
                <a:latin typeface="+mj-lt"/>
                <a:cs typeface="Huawei Sans" panose="020C0503030203020204" pitchFamily="34" charset="0"/>
                <a:sym typeface="+mn-lt"/>
              </a:rPr>
              <a:t>AI</a:t>
            </a:r>
            <a:r>
              <a:rPr lang="zh-CN" altLang="en-US" sz="2800" b="1" dirty="0">
                <a:solidFill>
                  <a:schemeClr val="bg1">
                    <a:lumMod val="60000"/>
                    <a:lumOff val="40000"/>
                  </a:schemeClr>
                </a:solidFill>
                <a:latin typeface="+mj-lt"/>
                <a:cs typeface="Huawei Sans" panose="020C0503030203020204" pitchFamily="34" charset="0"/>
                <a:sym typeface="+mn-lt"/>
              </a:rPr>
              <a:t>计算平台</a:t>
            </a:r>
            <a:r>
              <a:rPr lang="en-US" altLang="zh-CN" sz="2800" b="1" dirty="0">
                <a:solidFill>
                  <a:schemeClr val="bg1">
                    <a:lumMod val="60000"/>
                    <a:lumOff val="40000"/>
                  </a:schemeClr>
                </a:solidFill>
                <a:latin typeface="+mj-lt"/>
                <a:cs typeface="Huawei Sans" panose="020C0503030203020204" pitchFamily="34" charset="0"/>
                <a:sym typeface="+mn-lt"/>
              </a:rPr>
              <a:t>CANN</a:t>
            </a:r>
            <a:r>
              <a:rPr lang="zh-CN" altLang="en-US" sz="2800" b="1" dirty="0">
                <a:solidFill>
                  <a:schemeClr val="bg1">
                    <a:lumMod val="60000"/>
                    <a:lumOff val="40000"/>
                  </a:schemeClr>
                </a:solidFill>
                <a:latin typeface="+mj-lt"/>
                <a:cs typeface="Huawei Sans" panose="020C0503030203020204" pitchFamily="34" charset="0"/>
                <a:sym typeface="+mn-lt"/>
              </a:rPr>
              <a:t>介绍</a:t>
            </a:r>
            <a:endParaRPr lang="en-US" altLang="zh-CN" sz="2800" b="1" dirty="0">
              <a:solidFill>
                <a:schemeClr val="bg1">
                  <a:lumMod val="60000"/>
                  <a:lumOff val="40000"/>
                </a:schemeClr>
              </a:solidFill>
              <a:latin typeface="+mj-lt"/>
              <a:cs typeface="Huawei Sans" panose="020C0503030203020204" pitchFamily="34" charset="0"/>
              <a:sym typeface="+mn-lt"/>
            </a:endParaRPr>
          </a:p>
        </p:txBody>
      </p:sp>
    </p:spTree>
    <p:extLst>
      <p:ext uri="{BB962C8B-B14F-4D97-AF65-F5344CB8AC3E}">
        <p14:creationId xmlns:p14="http://schemas.microsoft.com/office/powerpoint/2010/main" val="845373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ubtitle 1">
            <a:extLst>
              <a:ext uri="{FF2B5EF4-FFF2-40B4-BE49-F238E27FC236}">
                <a16:creationId xmlns:a16="http://schemas.microsoft.com/office/drawing/2014/main" id="{C6ADB1D9-336D-594D-9418-4BC486843D21}"/>
              </a:ext>
            </a:extLst>
          </p:cNvPr>
          <p:cNvSpPr txBox="1">
            <a:spLocks/>
          </p:cNvSpPr>
          <p:nvPr/>
        </p:nvSpPr>
        <p:spPr>
          <a:xfrm>
            <a:off x="727073" y="214240"/>
            <a:ext cx="10387141" cy="483787"/>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990000"/>
                </a:solidFill>
                <a:latin typeface="Microsoft YaHei" panose="020B0503020204020204" pitchFamily="34" charset="-122"/>
              </a:rPr>
              <a:t>昇腾</a:t>
            </a:r>
            <a:r>
              <a:rPr lang="en-US" altLang="zh-CN" sz="3200" b="1" dirty="0">
                <a:solidFill>
                  <a:srgbClr val="990000"/>
                </a:solidFill>
                <a:latin typeface="Microsoft YaHei" panose="020B0503020204020204" pitchFamily="34" charset="-122"/>
              </a:rPr>
              <a:t>AI</a:t>
            </a:r>
            <a:r>
              <a:rPr lang="zh-CN" altLang="en-US" sz="3200" b="1" dirty="0">
                <a:solidFill>
                  <a:srgbClr val="990000"/>
                </a:solidFill>
                <a:latin typeface="Microsoft YaHei" panose="020B0503020204020204" pitchFamily="34" charset="-122"/>
              </a:rPr>
              <a:t>处理器</a:t>
            </a:r>
            <a:endParaRPr lang="en-US" sz="3200" b="1" dirty="0">
              <a:solidFill>
                <a:srgbClr val="990000"/>
              </a:solidFill>
              <a:latin typeface="Microsoft YaHei" panose="020B0503020204020204" pitchFamily="34" charset="-122"/>
            </a:endParaRPr>
          </a:p>
        </p:txBody>
      </p:sp>
      <p:sp>
        <p:nvSpPr>
          <p:cNvPr id="86" name="文本框 11"/>
          <p:cNvSpPr txBox="1"/>
          <p:nvPr/>
        </p:nvSpPr>
        <p:spPr>
          <a:xfrm>
            <a:off x="848992" y="2709590"/>
            <a:ext cx="4465283" cy="2354491"/>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spcAft>
                <a:spcPts val="600"/>
              </a:spcAft>
              <a:buFont typeface="Wingdings" panose="05000000000000000000" pitchFamily="2" charset="2"/>
              <a:buChar char="l"/>
            </a:pPr>
            <a:r>
              <a:rPr lang="en-US" altLang="zh-CN" sz="1400" dirty="0">
                <a:solidFill>
                  <a:prstClr val="black"/>
                </a:solidFill>
                <a:latin typeface="微软雅黑" panose="020B0503020204020204" pitchFamily="34" charset="-122"/>
              </a:rPr>
              <a:t>Ascend-Mini</a:t>
            </a:r>
          </a:p>
          <a:p>
            <a:pPr marL="285693" indent="-285693">
              <a:spcAft>
                <a:spcPts val="600"/>
              </a:spcAft>
              <a:buFont typeface="Wingdings" panose="05000000000000000000" pitchFamily="2" charset="2"/>
              <a:buChar char="l"/>
            </a:pPr>
            <a:r>
              <a:rPr lang="zh-CN" altLang="en-US" sz="1400" dirty="0">
                <a:solidFill>
                  <a:prstClr val="black"/>
                </a:solidFill>
                <a:latin typeface="微软雅黑" panose="020B0503020204020204" pitchFamily="34" charset="-122"/>
              </a:rPr>
              <a:t>架构</a:t>
            </a:r>
            <a:r>
              <a:rPr lang="en-US" altLang="zh-CN" sz="1400" dirty="0">
                <a:solidFill>
                  <a:prstClr val="black"/>
                </a:solidFill>
                <a:latin typeface="微软雅黑" panose="020B0503020204020204" pitchFamily="34" charset="-122"/>
              </a:rPr>
              <a:t>: </a:t>
            </a:r>
            <a:r>
              <a:rPr lang="zh-CN" altLang="en-US" sz="1400" dirty="0">
                <a:solidFill>
                  <a:prstClr val="black"/>
                </a:solidFill>
                <a:latin typeface="微软雅黑" panose="020B0503020204020204" pitchFamily="34" charset="-122"/>
              </a:rPr>
              <a:t>达芬奇</a:t>
            </a:r>
            <a:endParaRPr lang="en-US" altLang="zh-CN" sz="1400" dirty="0">
              <a:solidFill>
                <a:prstClr val="black"/>
              </a:solidFill>
              <a:latin typeface="微软雅黑" panose="020B0503020204020204" pitchFamily="34" charset="-122"/>
            </a:endParaRPr>
          </a:p>
          <a:p>
            <a:pPr marL="285693" indent="-285693">
              <a:spcAft>
                <a:spcPts val="600"/>
              </a:spcAft>
              <a:buFont typeface="Wingdings" panose="05000000000000000000" pitchFamily="2" charset="2"/>
              <a:buChar char="l"/>
            </a:pPr>
            <a:r>
              <a:rPr lang="zh-CN" altLang="en-US" sz="1400" dirty="0">
                <a:solidFill>
                  <a:srgbClr val="C00000"/>
                </a:solidFill>
                <a:latin typeface="微软雅黑" panose="020B0503020204020204" pitchFamily="34" charset="-122"/>
              </a:rPr>
              <a:t>半精度</a:t>
            </a:r>
            <a:r>
              <a:rPr lang="en-US" altLang="zh-CN" sz="1400" dirty="0">
                <a:solidFill>
                  <a:srgbClr val="C00000"/>
                </a:solidFill>
                <a:latin typeface="微软雅黑" panose="020B0503020204020204" pitchFamily="34" charset="-122"/>
              </a:rPr>
              <a:t> (FP16): 11 Tera-FLOPS</a:t>
            </a:r>
          </a:p>
          <a:p>
            <a:pPr marL="285693" indent="-285693">
              <a:spcAft>
                <a:spcPts val="600"/>
              </a:spcAft>
              <a:buFont typeface="Wingdings" panose="05000000000000000000" pitchFamily="2" charset="2"/>
              <a:buChar char="l"/>
            </a:pPr>
            <a:r>
              <a:rPr lang="zh-CN" altLang="en-US" sz="1400" dirty="0">
                <a:solidFill>
                  <a:srgbClr val="C00000"/>
                </a:solidFill>
                <a:latin typeface="微软雅黑" panose="020B0503020204020204" pitchFamily="34" charset="-122"/>
              </a:rPr>
              <a:t>整数精度</a:t>
            </a:r>
            <a:r>
              <a:rPr lang="en-US" altLang="zh-CN" sz="1400" dirty="0">
                <a:solidFill>
                  <a:srgbClr val="C00000"/>
                </a:solidFill>
                <a:latin typeface="微软雅黑" panose="020B0503020204020204" pitchFamily="34" charset="-122"/>
              </a:rPr>
              <a:t> (INT8) : 22 Tera-OPS</a:t>
            </a:r>
          </a:p>
          <a:p>
            <a:pPr marL="285693" indent="-285693">
              <a:spcAft>
                <a:spcPts val="600"/>
              </a:spcAft>
              <a:buFont typeface="Wingdings" panose="05000000000000000000" pitchFamily="2" charset="2"/>
              <a:buChar char="l"/>
            </a:pPr>
            <a:r>
              <a:rPr lang="en-US" altLang="zh-CN" sz="1400" dirty="0">
                <a:solidFill>
                  <a:srgbClr val="C00000"/>
                </a:solidFill>
                <a:latin typeface="微软雅黑" panose="020B0503020204020204" pitchFamily="34" charset="-122"/>
              </a:rPr>
              <a:t>16 </a:t>
            </a:r>
            <a:r>
              <a:rPr lang="zh-CN" altLang="en-US" sz="1400" dirty="0">
                <a:solidFill>
                  <a:srgbClr val="C00000"/>
                </a:solidFill>
                <a:latin typeface="微软雅黑" panose="020B0503020204020204" pitchFamily="34" charset="-122"/>
              </a:rPr>
              <a:t>通道</a:t>
            </a:r>
            <a:r>
              <a:rPr lang="en-US" altLang="zh-CN" sz="1400" dirty="0">
                <a:solidFill>
                  <a:srgbClr val="C00000"/>
                </a:solidFill>
                <a:latin typeface="微软雅黑" panose="020B0503020204020204" pitchFamily="34" charset="-122"/>
              </a:rPr>
              <a:t> </a:t>
            </a:r>
            <a:r>
              <a:rPr lang="zh-CN" altLang="en-US" sz="1400" dirty="0">
                <a:solidFill>
                  <a:srgbClr val="C00000"/>
                </a:solidFill>
                <a:latin typeface="微软雅黑" panose="020B0503020204020204" pitchFamily="34" charset="-122"/>
              </a:rPr>
              <a:t>全高清</a:t>
            </a:r>
            <a:r>
              <a:rPr lang="en-US" altLang="zh-CN" sz="1400" dirty="0">
                <a:solidFill>
                  <a:srgbClr val="C00000"/>
                </a:solidFill>
                <a:latin typeface="微软雅黑" panose="020B0503020204020204" pitchFamily="34" charset="-122"/>
              </a:rPr>
              <a:t> </a:t>
            </a:r>
            <a:r>
              <a:rPr lang="zh-CN" altLang="en-US" sz="1400" dirty="0">
                <a:solidFill>
                  <a:srgbClr val="C00000"/>
                </a:solidFill>
                <a:latin typeface="微软雅黑" panose="020B0503020204020204" pitchFamily="34" charset="-122"/>
              </a:rPr>
              <a:t>视频解码器</a:t>
            </a:r>
            <a:r>
              <a:rPr lang="en-US" altLang="zh-CN" sz="1400" dirty="0">
                <a:solidFill>
                  <a:srgbClr val="C00000"/>
                </a:solidFill>
                <a:latin typeface="微软雅黑" panose="020B0503020204020204" pitchFamily="34" charset="-122"/>
              </a:rPr>
              <a:t> – H.264/265; </a:t>
            </a:r>
          </a:p>
          <a:p>
            <a:pPr marL="285693" indent="-285693">
              <a:spcAft>
                <a:spcPts val="600"/>
              </a:spcAft>
              <a:buFont typeface="Wingdings" panose="05000000000000000000" pitchFamily="2" charset="2"/>
              <a:buChar char="l"/>
            </a:pPr>
            <a:r>
              <a:rPr lang="en-US" altLang="zh-CN" sz="1400" dirty="0">
                <a:solidFill>
                  <a:prstClr val="black"/>
                </a:solidFill>
                <a:latin typeface="微软雅黑" panose="020B0503020204020204" pitchFamily="34" charset="-122"/>
              </a:rPr>
              <a:t>1 </a:t>
            </a:r>
            <a:r>
              <a:rPr lang="zh-CN" altLang="en-US" sz="1400" dirty="0">
                <a:solidFill>
                  <a:prstClr val="black"/>
                </a:solidFill>
                <a:latin typeface="微软雅黑" panose="020B0503020204020204" pitchFamily="34" charset="-122"/>
              </a:rPr>
              <a:t>通道</a:t>
            </a:r>
            <a:r>
              <a:rPr lang="en-US" altLang="zh-CN" sz="1400" dirty="0">
                <a:solidFill>
                  <a:prstClr val="black"/>
                </a:solidFill>
                <a:latin typeface="微软雅黑" panose="020B0503020204020204" pitchFamily="34" charset="-122"/>
              </a:rPr>
              <a:t> </a:t>
            </a:r>
            <a:r>
              <a:rPr lang="zh-CN" altLang="en-US" sz="1400" dirty="0">
                <a:solidFill>
                  <a:prstClr val="black"/>
                </a:solidFill>
                <a:latin typeface="微软雅黑" panose="020B0503020204020204" pitchFamily="34" charset="-122"/>
              </a:rPr>
              <a:t>全高清</a:t>
            </a:r>
            <a:r>
              <a:rPr lang="en-US" altLang="zh-CN" sz="1400" dirty="0">
                <a:solidFill>
                  <a:prstClr val="black"/>
                </a:solidFill>
                <a:latin typeface="微软雅黑" panose="020B0503020204020204" pitchFamily="34" charset="-122"/>
              </a:rPr>
              <a:t> </a:t>
            </a:r>
            <a:r>
              <a:rPr lang="zh-CN" altLang="en-US" sz="1400" dirty="0">
                <a:solidFill>
                  <a:prstClr val="black"/>
                </a:solidFill>
                <a:latin typeface="微软雅黑" panose="020B0503020204020204" pitchFamily="34" charset="-122"/>
              </a:rPr>
              <a:t>视频编码器</a:t>
            </a:r>
            <a:r>
              <a:rPr lang="en-US" altLang="zh-CN" sz="1400" dirty="0">
                <a:solidFill>
                  <a:prstClr val="black"/>
                </a:solidFill>
                <a:latin typeface="微软雅黑" panose="020B0503020204020204" pitchFamily="34" charset="-122"/>
              </a:rPr>
              <a:t> – H.264/265;</a:t>
            </a:r>
          </a:p>
          <a:p>
            <a:pPr marL="285693" indent="-285693">
              <a:spcAft>
                <a:spcPts val="600"/>
              </a:spcAft>
              <a:buFont typeface="Wingdings" panose="05000000000000000000" pitchFamily="2" charset="2"/>
              <a:buChar char="l"/>
            </a:pPr>
            <a:r>
              <a:rPr lang="zh-CN" altLang="en-US" sz="1400" dirty="0">
                <a:solidFill>
                  <a:srgbClr val="1D1D1A"/>
                </a:solidFill>
                <a:latin typeface="微软雅黑" panose="020B0503020204020204" pitchFamily="34" charset="-122"/>
              </a:rPr>
              <a:t>最大功耗</a:t>
            </a:r>
            <a:r>
              <a:rPr lang="en-US" altLang="zh-CN" sz="1400" dirty="0">
                <a:solidFill>
                  <a:srgbClr val="1D1D1A"/>
                </a:solidFill>
                <a:latin typeface="微软雅黑" panose="020B0503020204020204" pitchFamily="34" charset="-122"/>
              </a:rPr>
              <a:t>: 8W </a:t>
            </a:r>
          </a:p>
          <a:p>
            <a:pPr marL="285693" indent="-285693">
              <a:spcAft>
                <a:spcPts val="600"/>
              </a:spcAft>
              <a:buFont typeface="Wingdings" panose="05000000000000000000" pitchFamily="2" charset="2"/>
              <a:buChar char="l"/>
            </a:pPr>
            <a:r>
              <a:rPr lang="en-US" altLang="zh-CN" sz="1400" dirty="0">
                <a:solidFill>
                  <a:prstClr val="black"/>
                </a:solidFill>
                <a:latin typeface="微软雅黑" panose="020B0503020204020204" pitchFamily="34" charset="-122"/>
              </a:rPr>
              <a:t>12nm FFC</a:t>
            </a:r>
          </a:p>
        </p:txBody>
      </p:sp>
      <p:sp>
        <p:nvSpPr>
          <p:cNvPr id="89" name="文本框 12"/>
          <p:cNvSpPr txBox="1"/>
          <p:nvPr/>
        </p:nvSpPr>
        <p:spPr>
          <a:xfrm>
            <a:off x="6497915" y="2709590"/>
            <a:ext cx="4980489" cy="2062103"/>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spcAft>
                <a:spcPts val="600"/>
              </a:spcAft>
              <a:buFont typeface="Wingdings" panose="05000000000000000000" pitchFamily="2" charset="2"/>
              <a:buChar char="l"/>
            </a:pPr>
            <a:r>
              <a:rPr lang="en-US" altLang="zh-CN" sz="1400" dirty="0">
                <a:solidFill>
                  <a:prstClr val="black"/>
                </a:solidFill>
                <a:latin typeface="微软雅黑" panose="020B0503020204020204" pitchFamily="34" charset="-122"/>
              </a:rPr>
              <a:t>Ascend-Max</a:t>
            </a:r>
          </a:p>
          <a:p>
            <a:pPr marL="285693" indent="-285693">
              <a:spcAft>
                <a:spcPts val="600"/>
              </a:spcAft>
              <a:buFont typeface="Wingdings" panose="05000000000000000000" pitchFamily="2" charset="2"/>
              <a:buChar char="l"/>
            </a:pPr>
            <a:r>
              <a:rPr lang="zh-CN" altLang="en-US" sz="1400" dirty="0">
                <a:solidFill>
                  <a:prstClr val="black"/>
                </a:solidFill>
                <a:latin typeface="微软雅黑" panose="020B0503020204020204" pitchFamily="34" charset="-122"/>
              </a:rPr>
              <a:t>架构</a:t>
            </a:r>
            <a:r>
              <a:rPr lang="en-US" altLang="zh-CN" sz="1400" dirty="0">
                <a:solidFill>
                  <a:prstClr val="black"/>
                </a:solidFill>
                <a:latin typeface="微软雅黑" panose="020B0503020204020204" pitchFamily="34" charset="-122"/>
              </a:rPr>
              <a:t>: </a:t>
            </a:r>
            <a:r>
              <a:rPr lang="zh-CN" altLang="en-US" sz="1400" dirty="0">
                <a:solidFill>
                  <a:prstClr val="black"/>
                </a:solidFill>
                <a:latin typeface="微软雅黑" panose="020B0503020204020204" pitchFamily="34" charset="-122"/>
              </a:rPr>
              <a:t>达芬奇</a:t>
            </a:r>
            <a:endParaRPr lang="en-US" altLang="zh-CN" sz="1400" dirty="0">
              <a:solidFill>
                <a:prstClr val="black"/>
              </a:solidFill>
              <a:latin typeface="微软雅黑" panose="020B0503020204020204" pitchFamily="34" charset="-122"/>
            </a:endParaRPr>
          </a:p>
          <a:p>
            <a:pPr marL="285693" indent="-285693">
              <a:spcAft>
                <a:spcPts val="600"/>
              </a:spcAft>
              <a:buFont typeface="Wingdings" panose="05000000000000000000" pitchFamily="2" charset="2"/>
              <a:buChar char="l"/>
            </a:pPr>
            <a:r>
              <a:rPr lang="zh-CN" altLang="en-US" sz="1400" dirty="0">
                <a:solidFill>
                  <a:srgbClr val="C00000"/>
                </a:solidFill>
                <a:latin typeface="微软雅黑" panose="020B0503020204020204" pitchFamily="34" charset="-122"/>
              </a:rPr>
              <a:t>半精度</a:t>
            </a:r>
            <a:r>
              <a:rPr lang="en-US" altLang="zh-CN" sz="1400" dirty="0">
                <a:solidFill>
                  <a:srgbClr val="C00000"/>
                </a:solidFill>
                <a:latin typeface="微软雅黑" panose="020B0503020204020204" pitchFamily="34" charset="-122"/>
              </a:rPr>
              <a:t> (FP16): 320 Tera-FLOPS</a:t>
            </a:r>
          </a:p>
          <a:p>
            <a:pPr marL="285693" indent="-285693">
              <a:spcAft>
                <a:spcPts val="600"/>
              </a:spcAft>
              <a:buFont typeface="Wingdings" panose="05000000000000000000" pitchFamily="2" charset="2"/>
              <a:buChar char="l"/>
            </a:pPr>
            <a:r>
              <a:rPr lang="zh-CN" altLang="en-US" sz="1400" dirty="0">
                <a:solidFill>
                  <a:srgbClr val="C00000"/>
                </a:solidFill>
                <a:latin typeface="微软雅黑" panose="020B0503020204020204" pitchFamily="34" charset="-122"/>
              </a:rPr>
              <a:t>整数精度</a:t>
            </a:r>
            <a:r>
              <a:rPr lang="en-US" altLang="zh-CN" sz="1400" dirty="0">
                <a:solidFill>
                  <a:srgbClr val="C00000"/>
                </a:solidFill>
                <a:latin typeface="微软雅黑" panose="020B0503020204020204" pitchFamily="34" charset="-122"/>
              </a:rPr>
              <a:t> (INT8) : 640 Tera-OPS</a:t>
            </a:r>
          </a:p>
          <a:p>
            <a:pPr marL="285693" indent="-285693">
              <a:spcAft>
                <a:spcPts val="600"/>
              </a:spcAft>
              <a:buFont typeface="Wingdings" panose="05000000000000000000" pitchFamily="2" charset="2"/>
              <a:buChar char="l"/>
            </a:pPr>
            <a:r>
              <a:rPr lang="en-US" altLang="zh-CN" sz="1400" dirty="0">
                <a:solidFill>
                  <a:srgbClr val="C00000"/>
                </a:solidFill>
                <a:latin typeface="微软雅黑" panose="020B0503020204020204" pitchFamily="34" charset="-122"/>
              </a:rPr>
              <a:t>128 </a:t>
            </a:r>
            <a:r>
              <a:rPr lang="zh-CN" altLang="en-US" sz="1400" dirty="0">
                <a:solidFill>
                  <a:srgbClr val="C00000"/>
                </a:solidFill>
                <a:latin typeface="微软雅黑" panose="020B0503020204020204" pitchFamily="34" charset="-122"/>
              </a:rPr>
              <a:t>通道</a:t>
            </a:r>
            <a:r>
              <a:rPr lang="en-US" altLang="zh-CN" sz="1400" dirty="0">
                <a:solidFill>
                  <a:srgbClr val="C00000"/>
                </a:solidFill>
                <a:latin typeface="微软雅黑" panose="020B0503020204020204" pitchFamily="34" charset="-122"/>
              </a:rPr>
              <a:t> </a:t>
            </a:r>
            <a:r>
              <a:rPr lang="zh-CN" altLang="en-US" sz="1400" dirty="0">
                <a:solidFill>
                  <a:srgbClr val="C00000"/>
                </a:solidFill>
                <a:latin typeface="微软雅黑" panose="020B0503020204020204" pitchFamily="34" charset="-122"/>
              </a:rPr>
              <a:t>全高清</a:t>
            </a:r>
            <a:r>
              <a:rPr lang="en-US" altLang="zh-CN" sz="1400" dirty="0">
                <a:solidFill>
                  <a:srgbClr val="C00000"/>
                </a:solidFill>
                <a:latin typeface="微软雅黑" panose="020B0503020204020204" pitchFamily="34" charset="-122"/>
              </a:rPr>
              <a:t> </a:t>
            </a:r>
            <a:r>
              <a:rPr lang="zh-CN" altLang="en-US" sz="1400" dirty="0">
                <a:solidFill>
                  <a:srgbClr val="C00000"/>
                </a:solidFill>
                <a:latin typeface="微软雅黑" panose="020B0503020204020204" pitchFamily="34" charset="-122"/>
              </a:rPr>
              <a:t>视频解码器</a:t>
            </a:r>
            <a:r>
              <a:rPr lang="en-US" altLang="zh-CN" sz="1400" dirty="0">
                <a:solidFill>
                  <a:srgbClr val="C00000"/>
                </a:solidFill>
                <a:latin typeface="微软雅黑" panose="020B0503020204020204" pitchFamily="34" charset="-122"/>
              </a:rPr>
              <a:t> – H.264/265</a:t>
            </a:r>
            <a:r>
              <a:rPr lang="en-US" altLang="zh-CN" sz="1400" dirty="0">
                <a:solidFill>
                  <a:prstClr val="black"/>
                </a:solidFill>
                <a:latin typeface="微软雅黑" panose="020B0503020204020204" pitchFamily="34" charset="-122"/>
              </a:rPr>
              <a:t>; </a:t>
            </a:r>
          </a:p>
          <a:p>
            <a:pPr marL="285693" indent="-285693">
              <a:spcAft>
                <a:spcPts val="600"/>
              </a:spcAft>
              <a:buFont typeface="Wingdings" panose="05000000000000000000" pitchFamily="2" charset="2"/>
              <a:buChar char="l"/>
            </a:pPr>
            <a:r>
              <a:rPr lang="zh-CN" altLang="en-US" sz="1400" dirty="0">
                <a:solidFill>
                  <a:prstClr val="black"/>
                </a:solidFill>
                <a:latin typeface="微软雅黑" panose="020B0503020204020204" pitchFamily="34" charset="-122"/>
              </a:rPr>
              <a:t>最大功耗</a:t>
            </a:r>
            <a:r>
              <a:rPr lang="en-US" altLang="zh-CN" sz="1400" dirty="0">
                <a:solidFill>
                  <a:prstClr val="black"/>
                </a:solidFill>
                <a:latin typeface="微软雅黑" panose="020B0503020204020204" pitchFamily="34" charset="-122"/>
              </a:rPr>
              <a:t>: 310W </a:t>
            </a:r>
          </a:p>
          <a:p>
            <a:pPr marL="285693" indent="-285693">
              <a:spcAft>
                <a:spcPts val="600"/>
              </a:spcAft>
              <a:buFont typeface="Wingdings" panose="05000000000000000000" pitchFamily="2" charset="2"/>
              <a:buChar char="l"/>
            </a:pPr>
            <a:r>
              <a:rPr lang="en-US" altLang="zh-CN" sz="1400" dirty="0">
                <a:solidFill>
                  <a:prstClr val="black"/>
                </a:solidFill>
                <a:latin typeface="微软雅黑" panose="020B0503020204020204" pitchFamily="34" charset="-122"/>
              </a:rPr>
              <a:t>7nm</a:t>
            </a:r>
          </a:p>
        </p:txBody>
      </p:sp>
      <p:cxnSp>
        <p:nvCxnSpPr>
          <p:cNvPr id="93" name="直接连接符 92"/>
          <p:cNvCxnSpPr/>
          <p:nvPr/>
        </p:nvCxnSpPr>
        <p:spPr>
          <a:xfrm>
            <a:off x="5635078" y="628803"/>
            <a:ext cx="0" cy="560039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48993" y="1200829"/>
            <a:ext cx="2639377" cy="1054134"/>
            <a:chOff x="727073" y="1111961"/>
            <a:chExt cx="2639377" cy="1054134"/>
          </a:xfrm>
        </p:grpSpPr>
        <p:pic>
          <p:nvPicPr>
            <p:cNvPr id="88" name="图片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2561" y="1111961"/>
              <a:ext cx="1523889" cy="1016311"/>
            </a:xfrm>
            <a:prstGeom prst="rect">
              <a:avLst/>
            </a:prstGeom>
          </p:spPr>
        </p:pic>
        <p:pic>
          <p:nvPicPr>
            <p:cNvPr id="15" name="图片 14"/>
            <p:cNvPicPr>
              <a:picLocks noChangeAspect="1"/>
            </p:cNvPicPr>
            <p:nvPr/>
          </p:nvPicPr>
          <p:blipFill>
            <a:blip r:embed="rId3"/>
            <a:stretch>
              <a:fillRect/>
            </a:stretch>
          </p:blipFill>
          <p:spPr>
            <a:xfrm>
              <a:off x="727073" y="1200829"/>
              <a:ext cx="945262" cy="965266"/>
            </a:xfrm>
            <a:prstGeom prst="rect">
              <a:avLst/>
            </a:prstGeom>
          </p:spPr>
        </p:pic>
      </p:grpSp>
      <p:grpSp>
        <p:nvGrpSpPr>
          <p:cNvPr id="4" name="组合 3"/>
          <p:cNvGrpSpPr/>
          <p:nvPr/>
        </p:nvGrpSpPr>
        <p:grpSpPr>
          <a:xfrm>
            <a:off x="6561685" y="1187023"/>
            <a:ext cx="2452954" cy="1035426"/>
            <a:chOff x="727073" y="4039874"/>
            <a:chExt cx="2452954" cy="1035426"/>
          </a:xfrm>
        </p:grpSpPr>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5931" y="4039874"/>
              <a:ext cx="1364096" cy="1035426"/>
            </a:xfrm>
            <a:prstGeom prst="rect">
              <a:avLst/>
            </a:prstGeom>
          </p:spPr>
        </p:pic>
        <p:pic>
          <p:nvPicPr>
            <p:cNvPr id="16" name="图片 15"/>
            <p:cNvPicPr>
              <a:picLocks noChangeAspect="1"/>
            </p:cNvPicPr>
            <p:nvPr/>
          </p:nvPicPr>
          <p:blipFill>
            <a:blip r:embed="rId5"/>
            <a:stretch>
              <a:fillRect/>
            </a:stretch>
          </p:blipFill>
          <p:spPr>
            <a:xfrm>
              <a:off x="727073" y="4106317"/>
              <a:ext cx="885996" cy="968983"/>
            </a:xfrm>
            <a:prstGeom prst="rect">
              <a:avLst/>
            </a:prstGeom>
          </p:spPr>
        </p:pic>
      </p:grpSp>
    </p:spTree>
    <p:extLst>
      <p:ext uri="{BB962C8B-B14F-4D97-AF65-F5344CB8AC3E}">
        <p14:creationId xmlns:p14="http://schemas.microsoft.com/office/powerpoint/2010/main" val="68995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C6ADB1D9-336D-594D-9418-4BC486843D21}"/>
              </a:ext>
            </a:extLst>
          </p:cNvPr>
          <p:cNvSpPr txBox="1">
            <a:spLocks/>
          </p:cNvSpPr>
          <p:nvPr/>
        </p:nvSpPr>
        <p:spPr>
          <a:xfrm>
            <a:off x="649441" y="214240"/>
            <a:ext cx="10387140" cy="483787"/>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a:solidFill>
                  <a:srgbClr val="990000"/>
                </a:solidFill>
                <a:latin typeface="Microsoft YaHei" panose="020B0503020204020204" pitchFamily="34" charset="-122"/>
              </a:rPr>
              <a:t>AI Core</a:t>
            </a:r>
            <a:r>
              <a:rPr lang="zh-CN" altLang="en-US" sz="3200" b="1" dirty="0">
                <a:solidFill>
                  <a:srgbClr val="990000"/>
                </a:solidFill>
                <a:latin typeface="Microsoft YaHei" panose="020B0503020204020204" pitchFamily="34" charset="-122"/>
              </a:rPr>
              <a:t>：计算单元 </a:t>
            </a:r>
            <a:r>
              <a:rPr lang="en-US" altLang="zh-CN" sz="3200" b="1" dirty="0">
                <a:solidFill>
                  <a:srgbClr val="990000"/>
                </a:solidFill>
                <a:latin typeface="Microsoft YaHei" panose="020B0503020204020204" pitchFamily="34" charset="-122"/>
              </a:rPr>
              <a:t>—— Cube Unit</a:t>
            </a:r>
            <a:endParaRPr lang="en-US" sz="3200" b="1" dirty="0">
              <a:solidFill>
                <a:srgbClr val="990000"/>
              </a:solidFill>
              <a:latin typeface="Microsoft YaHei" panose="020B0503020204020204" pitchFamily="34" charset="-122"/>
            </a:endParaRPr>
          </a:p>
        </p:txBody>
      </p:sp>
      <p:pic>
        <p:nvPicPr>
          <p:cNvPr id="2" name="图片 1"/>
          <p:cNvPicPr>
            <a:picLocks noChangeAspect="1"/>
          </p:cNvPicPr>
          <p:nvPr/>
        </p:nvPicPr>
        <p:blipFill>
          <a:blip r:embed="rId3"/>
          <a:stretch>
            <a:fillRect/>
          </a:stretch>
        </p:blipFill>
        <p:spPr>
          <a:xfrm>
            <a:off x="649441" y="991184"/>
            <a:ext cx="5954559" cy="4679713"/>
          </a:xfrm>
          <a:prstGeom prst="rect">
            <a:avLst/>
          </a:prstGeom>
        </p:spPr>
      </p:pic>
      <p:sp>
        <p:nvSpPr>
          <p:cNvPr id="15" name="Down Arrow 4"/>
          <p:cNvSpPr/>
          <p:nvPr/>
        </p:nvSpPr>
        <p:spPr bwMode="auto">
          <a:xfrm>
            <a:off x="4284132" y="2700883"/>
            <a:ext cx="158228" cy="2312895"/>
          </a:xfrm>
          <a:prstGeom prst="downArrow">
            <a:avLst/>
          </a:prstGeom>
          <a:solidFill>
            <a:srgbClr val="FFFFFF"/>
          </a:solidFill>
          <a:ln w="25400" cap="flat" cmpd="sng" algn="ctr">
            <a:solidFill>
              <a:srgbClr val="000000"/>
            </a:solidFill>
            <a:prstDash val="solid"/>
            <a:headEnd/>
            <a:tailEnd type="stealth" w="med" len="med"/>
          </a:ln>
          <a:effectLst/>
        </p:spPr>
        <p:txBody>
          <a:bodyPr lIns="73025" tIns="36512" rIns="73025" bIns="36512" rtlCol="0" anchor="ctr"/>
          <a:lstStyle/>
          <a:p>
            <a:pPr algn="ctr" defTabSz="914400">
              <a:defRPr/>
            </a:pPr>
            <a:endParaRPr lang="zh-CN" altLang="en-US" kern="0">
              <a:solidFill>
                <a:sysClr val="windowText" lastClr="000000"/>
              </a:solidFill>
              <a:latin typeface="微软雅黑"/>
              <a:ea typeface="华文细黑" panose="02010600040101010101" pitchFamily="2" charset="-122"/>
            </a:endParaRPr>
          </a:p>
        </p:txBody>
      </p:sp>
      <p:sp>
        <p:nvSpPr>
          <p:cNvPr id="16" name="Down Arrow 7"/>
          <p:cNvSpPr/>
          <p:nvPr/>
        </p:nvSpPr>
        <p:spPr bwMode="auto">
          <a:xfrm rot="10800000">
            <a:off x="6546996" y="2700881"/>
            <a:ext cx="158603" cy="2312895"/>
          </a:xfrm>
          <a:prstGeom prst="downArrow">
            <a:avLst/>
          </a:prstGeom>
          <a:solidFill>
            <a:srgbClr val="FFFFFF"/>
          </a:solidFill>
          <a:ln w="25400" cap="flat" cmpd="sng" algn="ctr">
            <a:solidFill>
              <a:srgbClr val="000000"/>
            </a:solidFill>
            <a:prstDash val="solid"/>
            <a:headEnd/>
            <a:tailEnd type="stealth" w="med" len="med"/>
          </a:ln>
          <a:effectLst/>
        </p:spPr>
        <p:txBody>
          <a:bodyPr lIns="73025" tIns="36512" rIns="73025" bIns="36512" rtlCol="0" anchor="ctr"/>
          <a:lstStyle/>
          <a:p>
            <a:pPr algn="ctr" defTabSz="914400">
              <a:defRPr/>
            </a:pPr>
            <a:endParaRPr lang="zh-CN" altLang="en-US" kern="0">
              <a:solidFill>
                <a:sysClr val="windowText" lastClr="000000"/>
              </a:solidFill>
              <a:latin typeface="微软雅黑"/>
              <a:ea typeface="华文细黑" panose="02010600040101010101" pitchFamily="2" charset="-122"/>
            </a:endParaRPr>
          </a:p>
        </p:txBody>
      </p:sp>
      <p:sp>
        <p:nvSpPr>
          <p:cNvPr id="17" name="TextBox 8"/>
          <p:cNvSpPr txBox="1"/>
          <p:nvPr/>
        </p:nvSpPr>
        <p:spPr>
          <a:xfrm>
            <a:off x="3317181" y="3609438"/>
            <a:ext cx="1161667" cy="307777"/>
          </a:xfrm>
          <a:prstGeom prst="rect">
            <a:avLst/>
          </a:prstGeom>
          <a:noFill/>
        </p:spPr>
        <p:txBody>
          <a:bodyPr wrap="square" rtlCol="0">
            <a:spAutoFit/>
          </a:bodyPr>
          <a:lstStyle/>
          <a:p>
            <a:pPr defTabSz="914400"/>
            <a:r>
              <a:rPr lang="zh-CN" altLang="en-US" sz="1400" dirty="0">
                <a:solidFill>
                  <a:srgbClr val="FF0000"/>
                </a:solidFill>
                <a:latin typeface="微软雅黑"/>
              </a:rPr>
              <a:t>算力密度高</a:t>
            </a:r>
          </a:p>
        </p:txBody>
      </p:sp>
      <p:sp>
        <p:nvSpPr>
          <p:cNvPr id="18" name="TextBox 9"/>
          <p:cNvSpPr txBox="1"/>
          <p:nvPr/>
        </p:nvSpPr>
        <p:spPr>
          <a:xfrm>
            <a:off x="6112370" y="3601482"/>
            <a:ext cx="668207" cy="307777"/>
          </a:xfrm>
          <a:prstGeom prst="rect">
            <a:avLst/>
          </a:prstGeom>
          <a:noFill/>
        </p:spPr>
        <p:txBody>
          <a:bodyPr wrap="square" rtlCol="0">
            <a:spAutoFit/>
          </a:bodyPr>
          <a:lstStyle/>
          <a:p>
            <a:pPr defTabSz="914400"/>
            <a:r>
              <a:rPr lang="zh-CN" altLang="en-US" sz="1400" dirty="0">
                <a:solidFill>
                  <a:srgbClr val="FF0000"/>
                </a:solidFill>
                <a:latin typeface="微软雅黑"/>
              </a:rPr>
              <a:t>灵活</a:t>
            </a:r>
          </a:p>
        </p:txBody>
      </p:sp>
      <p:sp>
        <p:nvSpPr>
          <p:cNvPr id="6" name="矩形 5">
            <a:extLst>
              <a:ext uri="{FF2B5EF4-FFF2-40B4-BE49-F238E27FC236}">
                <a16:creationId xmlns:a16="http://schemas.microsoft.com/office/drawing/2014/main" id="{A397C86C-14F1-4498-A080-5483DE2B6B0D}"/>
              </a:ext>
            </a:extLst>
          </p:cNvPr>
          <p:cNvSpPr/>
          <p:nvPr/>
        </p:nvSpPr>
        <p:spPr>
          <a:xfrm>
            <a:off x="740139" y="5610696"/>
            <a:ext cx="6137740" cy="815608"/>
          </a:xfrm>
          <a:prstGeom prst="rect">
            <a:avLst/>
          </a:prstGeom>
        </p:spPr>
        <p:txBody>
          <a:bodyPr wrap="square">
            <a:spAutoFit/>
          </a:bodyPr>
          <a:lstStyle/>
          <a:p>
            <a:pPr>
              <a:lnSpc>
                <a:spcPct val="150000"/>
              </a:lnSpc>
              <a:spcBef>
                <a:spcPts val="600"/>
              </a:spcBef>
            </a:pPr>
            <a:r>
              <a:rPr lang="zh-CN" altLang="en-US" sz="1400">
                <a:solidFill>
                  <a:srgbClr val="1D1D1A"/>
                </a:solidFill>
                <a:latin typeface="微软雅黑" panose="020B0503020204020204" pitchFamily="34" charset="-122"/>
              </a:rPr>
              <a:t>上图示例为</a:t>
            </a:r>
            <a:r>
              <a:rPr lang="zh-CN" altLang="zh-CN" sz="1400">
                <a:solidFill>
                  <a:srgbClr val="1D1D1A"/>
                </a:solidFill>
                <a:latin typeface="微软雅黑" panose="020B0503020204020204" pitchFamily="34" charset="-122"/>
              </a:rPr>
              <a:t>一个矩阵</a:t>
            </a:r>
            <a:r>
              <a:rPr lang="en-US" altLang="zh-CN" sz="1400">
                <a:solidFill>
                  <a:srgbClr val="1D1D1A"/>
                </a:solidFill>
                <a:latin typeface="微软雅黑" panose="020B0503020204020204" pitchFamily="34" charset="-122"/>
              </a:rPr>
              <a:t>a</a:t>
            </a:r>
            <a:r>
              <a:rPr lang="zh-CN" altLang="zh-CN" sz="1400">
                <a:solidFill>
                  <a:srgbClr val="1D1D1A"/>
                </a:solidFill>
                <a:latin typeface="微软雅黑" panose="020B0503020204020204" pitchFamily="34" charset="-122"/>
              </a:rPr>
              <a:t>和</a:t>
            </a:r>
            <a:r>
              <a:rPr lang="zh-CN" altLang="zh-CN" sz="1400" dirty="0">
                <a:solidFill>
                  <a:srgbClr val="1D1D1A"/>
                </a:solidFill>
                <a:latin typeface="微软雅黑" panose="020B0503020204020204" pitchFamily="34" charset="-122"/>
              </a:rPr>
              <a:t>另一</a:t>
            </a:r>
            <a:r>
              <a:rPr lang="zh-CN" altLang="zh-CN" sz="1400">
                <a:solidFill>
                  <a:srgbClr val="1D1D1A"/>
                </a:solidFill>
                <a:latin typeface="微软雅黑" panose="020B0503020204020204" pitchFamily="34" charset="-122"/>
              </a:rPr>
              <a:t>个矩阵</a:t>
            </a:r>
            <a:r>
              <a:rPr lang="en-US" altLang="zh-CN" sz="1400">
                <a:solidFill>
                  <a:srgbClr val="1D1D1A"/>
                </a:solidFill>
                <a:latin typeface="微软雅黑" panose="020B0503020204020204" pitchFamily="34" charset="-122"/>
              </a:rPr>
              <a:t>b</a:t>
            </a:r>
            <a:r>
              <a:rPr lang="zh-CN" altLang="zh-CN" sz="1400">
                <a:solidFill>
                  <a:srgbClr val="1D1D1A"/>
                </a:solidFill>
                <a:latin typeface="微软雅黑" panose="020B0503020204020204" pitchFamily="34" charset="-122"/>
              </a:rPr>
              <a:t>之间</a:t>
            </a:r>
            <a:r>
              <a:rPr lang="zh-CN" altLang="zh-CN" sz="1400" dirty="0">
                <a:solidFill>
                  <a:srgbClr val="1D1D1A"/>
                </a:solidFill>
                <a:latin typeface="微软雅黑" panose="020B0503020204020204" pitchFamily="34" charset="-122"/>
              </a:rPr>
              <a:t>的</a:t>
            </a:r>
            <a:r>
              <a:rPr lang="zh-CN" altLang="zh-CN" sz="1400">
                <a:solidFill>
                  <a:srgbClr val="1D1D1A"/>
                </a:solidFill>
                <a:latin typeface="微软雅黑" panose="020B0503020204020204" pitchFamily="34" charset="-122"/>
              </a:rPr>
              <a:t>乘法运算</a:t>
            </a:r>
            <a:r>
              <a:rPr lang="en-US" altLang="zh-CN" sz="1400">
                <a:solidFill>
                  <a:srgbClr val="1D1D1A"/>
                </a:solidFill>
                <a:latin typeface="微软雅黑" panose="020B0503020204020204" pitchFamily="34" charset="-122"/>
              </a:rPr>
              <a:t>c=a*b</a:t>
            </a:r>
            <a:r>
              <a:rPr lang="zh-CN" altLang="en-US" sz="1400">
                <a:solidFill>
                  <a:srgbClr val="1D1D1A"/>
                </a:solidFill>
                <a:latin typeface="微软雅黑" panose="020B0503020204020204" pitchFamily="34" charset="-122"/>
              </a:rPr>
              <a:t>。</a:t>
            </a:r>
            <a:endParaRPr lang="en-US" altLang="zh-CN" sz="1400">
              <a:solidFill>
                <a:srgbClr val="1D1D1A"/>
              </a:solidFill>
              <a:latin typeface="微软雅黑" panose="020B0503020204020204" pitchFamily="34" charset="-122"/>
            </a:endParaRPr>
          </a:p>
          <a:p>
            <a:pPr>
              <a:lnSpc>
                <a:spcPct val="150000"/>
              </a:lnSpc>
              <a:spcBef>
                <a:spcPts val="600"/>
              </a:spcBef>
            </a:pPr>
            <a:r>
              <a:rPr lang="zh-CN" altLang="en-US" sz="1400">
                <a:solidFill>
                  <a:srgbClr val="1D1D1A"/>
                </a:solidFill>
                <a:latin typeface="微软雅黑" panose="020B0503020204020204" pitchFamily="34" charset="-122"/>
              </a:rPr>
              <a:t>在不同的计算单元中实现该矩阵乘，其复杂度和运算效率差别很大。</a:t>
            </a:r>
            <a:endParaRPr lang="zh-CN" altLang="zh-CN" sz="1400" dirty="0">
              <a:solidFill>
                <a:srgbClr val="1D1D1A"/>
              </a:solidFill>
              <a:latin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8237522" y="843890"/>
            <a:ext cx="2676525" cy="3324225"/>
          </a:xfrm>
          <a:prstGeom prst="rect">
            <a:avLst/>
          </a:prstGeom>
        </p:spPr>
      </p:pic>
      <p:sp>
        <p:nvSpPr>
          <p:cNvPr id="10" name="矩形 9">
            <a:extLst>
              <a:ext uri="{FF2B5EF4-FFF2-40B4-BE49-F238E27FC236}">
                <a16:creationId xmlns:a16="http://schemas.microsoft.com/office/drawing/2014/main" id="{A397C86C-14F1-4498-A080-5483DE2B6B0D}"/>
              </a:ext>
            </a:extLst>
          </p:cNvPr>
          <p:cNvSpPr/>
          <p:nvPr/>
        </p:nvSpPr>
        <p:spPr>
          <a:xfrm>
            <a:off x="8136685" y="4150792"/>
            <a:ext cx="3279156" cy="346249"/>
          </a:xfrm>
          <a:prstGeom prst="rect">
            <a:avLst/>
          </a:prstGeom>
        </p:spPr>
        <p:txBody>
          <a:bodyPr wrap="square">
            <a:spAutoFit/>
          </a:bodyPr>
          <a:lstStyle/>
          <a:p>
            <a:pPr>
              <a:lnSpc>
                <a:spcPct val="150000"/>
              </a:lnSpc>
            </a:pPr>
            <a:r>
              <a:rPr lang="en-US" altLang="zh-CN" sz="1100">
                <a:solidFill>
                  <a:srgbClr val="1D1D1A"/>
                </a:solidFill>
                <a:latin typeface="微软雅黑" panose="020B0503020204020204" pitchFamily="34" charset="-122"/>
              </a:rPr>
              <a:t>AlexNet</a:t>
            </a:r>
            <a:r>
              <a:rPr lang="zh-CN" altLang="en-US" sz="1100">
                <a:solidFill>
                  <a:srgbClr val="1D1D1A"/>
                </a:solidFill>
                <a:latin typeface="微软雅黑" panose="020B0503020204020204" pitchFamily="34" charset="-122"/>
              </a:rPr>
              <a:t>模型每层每秒浮点运算次数及参数数量</a:t>
            </a:r>
            <a:endParaRPr lang="zh-CN" altLang="zh-CN" sz="1400" dirty="0">
              <a:solidFill>
                <a:srgbClr val="1D1D1A"/>
              </a:solidFill>
              <a:latin typeface="微软雅黑" panose="020B0503020204020204" pitchFamily="34" charset="-122"/>
            </a:endParaRPr>
          </a:p>
        </p:txBody>
      </p:sp>
      <p:graphicFrame>
        <p:nvGraphicFramePr>
          <p:cNvPr id="12" name="Table 16"/>
          <p:cNvGraphicFramePr>
            <a:graphicFrameLocks noGrp="1"/>
          </p:cNvGraphicFramePr>
          <p:nvPr/>
        </p:nvGraphicFramePr>
        <p:xfrm>
          <a:off x="7561618" y="4659071"/>
          <a:ext cx="4310021" cy="1075805"/>
        </p:xfrm>
        <a:graphic>
          <a:graphicData uri="http://schemas.openxmlformats.org/drawingml/2006/table">
            <a:tbl>
              <a:tblPr/>
              <a:tblGrid>
                <a:gridCol w="1567280">
                  <a:extLst>
                    <a:ext uri="{9D8B030D-6E8A-4147-A177-3AD203B41FA5}">
                      <a16:colId xmlns:a16="http://schemas.microsoft.com/office/drawing/2014/main" val="20000"/>
                    </a:ext>
                  </a:extLst>
                </a:gridCol>
                <a:gridCol w="783640">
                  <a:extLst>
                    <a:ext uri="{9D8B030D-6E8A-4147-A177-3AD203B41FA5}">
                      <a16:colId xmlns:a16="http://schemas.microsoft.com/office/drawing/2014/main" val="20001"/>
                    </a:ext>
                  </a:extLst>
                </a:gridCol>
                <a:gridCol w="710174">
                  <a:extLst>
                    <a:ext uri="{9D8B030D-6E8A-4147-A177-3AD203B41FA5}">
                      <a16:colId xmlns:a16="http://schemas.microsoft.com/office/drawing/2014/main" val="20002"/>
                    </a:ext>
                  </a:extLst>
                </a:gridCol>
                <a:gridCol w="1248927">
                  <a:extLst>
                    <a:ext uri="{9D8B030D-6E8A-4147-A177-3AD203B41FA5}">
                      <a16:colId xmlns:a16="http://schemas.microsoft.com/office/drawing/2014/main" val="20003"/>
                    </a:ext>
                  </a:extLst>
                </a:gridCol>
              </a:tblGrid>
              <a:tr h="215161">
                <a:tc gridSpan="4">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CNN</a:t>
                      </a:r>
                      <a:r>
                        <a:rPr lang="zh-CN" altLang="en-US" sz="1200" u="none" strike="noStrike">
                          <a:effectLst/>
                        </a:rPr>
                        <a:t>经典模型的内存，计算量和参数数量对比</a:t>
                      </a:r>
                      <a:endParaRPr lang="zh-CN" altLang="en-US" sz="1200" b="1" i="0" u="none" strike="noStrike">
                        <a:solidFill>
                          <a:srgbClr val="444444"/>
                        </a:solidFill>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　</a:t>
                      </a:r>
                      <a:endParaRPr lang="zh-CN" alt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rPr>
                        <a:t>AlexNet</a:t>
                      </a:r>
                      <a:endParaRPr 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rPr>
                        <a:t>VGG16</a:t>
                      </a:r>
                      <a:endParaRPr 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sz="1200" u="none" strike="noStrike">
                          <a:effectLst/>
                        </a:rPr>
                        <a:t>Inception-v3</a:t>
                      </a:r>
                      <a:endParaRPr 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extLst>
                  <a:ext uri="{0D108BD9-81ED-4DB2-BD59-A6C34878D82A}">
                    <a16:rowId xmlns:a16="http://schemas.microsoft.com/office/drawing/2014/main" val="10001"/>
                  </a:ext>
                </a:extLst>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模型内存</a:t>
                      </a:r>
                      <a:r>
                        <a:rPr lang="en-US" altLang="zh-CN" sz="1200" u="none" strike="noStrike">
                          <a:effectLst/>
                        </a:rPr>
                        <a:t>(</a:t>
                      </a:r>
                      <a:r>
                        <a:rPr lang="en-US" sz="1200" u="none" strike="noStrike">
                          <a:effectLst/>
                        </a:rPr>
                        <a:t>MB)</a:t>
                      </a:r>
                      <a:endParaRPr 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a:t>
                      </a:r>
                      <a:r>
                        <a:rPr lang="en-US" altLang="zh-CN" sz="1200" u="none" strike="noStrike">
                          <a:effectLst/>
                        </a:rPr>
                        <a:t>200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a:t>
                      </a:r>
                      <a:r>
                        <a:rPr lang="en-US" altLang="zh-CN" sz="1200" u="none" strike="noStrike">
                          <a:effectLst/>
                        </a:rPr>
                        <a:t>500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90-100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extLst>
                  <a:ext uri="{0D108BD9-81ED-4DB2-BD59-A6C34878D82A}">
                    <a16:rowId xmlns:a16="http://schemas.microsoft.com/office/drawing/2014/main" val="10002"/>
                  </a:ext>
                </a:extLst>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参数（百万）</a:t>
                      </a:r>
                      <a:endParaRPr lang="zh-CN" alt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60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138</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23.2</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extLst>
                  <a:ext uri="{0D108BD9-81ED-4DB2-BD59-A6C34878D82A}">
                    <a16:rowId xmlns:a16="http://schemas.microsoft.com/office/drawing/2014/main" val="10003"/>
                  </a:ext>
                </a:extLst>
              </a:tr>
              <a:tr h="215161">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zh-CN" altLang="en-US" sz="1200" u="none" strike="noStrike">
                          <a:effectLst/>
                        </a:rPr>
                        <a:t>计算量（百万）</a:t>
                      </a:r>
                      <a:endParaRPr lang="zh-CN" altLang="en-US"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720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a:effectLst/>
                        </a:rPr>
                        <a:t>15300</a:t>
                      </a:r>
                      <a:endParaRPr lang="en-US" altLang="zh-CN" sz="1200" b="0" i="0" u="none" strike="noStrike">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7798" rtl="0" eaLnBrk="1" latinLnBrk="0" hangingPunct="1">
                        <a:defRPr sz="2338" kern="1200">
                          <a:solidFill>
                            <a:schemeClr val="dk1"/>
                          </a:solidFill>
                          <a:latin typeface="微软雅黑"/>
                          <a:ea typeface="微软雅黑"/>
                        </a:defRPr>
                      </a:lvl1pPr>
                      <a:lvl2pPr marL="593900" algn="l" defTabSz="1187798" rtl="0" eaLnBrk="1" latinLnBrk="0" hangingPunct="1">
                        <a:defRPr sz="2338" kern="1200">
                          <a:solidFill>
                            <a:schemeClr val="dk1"/>
                          </a:solidFill>
                          <a:latin typeface="微软雅黑"/>
                          <a:ea typeface="微软雅黑"/>
                        </a:defRPr>
                      </a:lvl2pPr>
                      <a:lvl3pPr marL="1187798" algn="l" defTabSz="1187798" rtl="0" eaLnBrk="1" latinLnBrk="0" hangingPunct="1">
                        <a:defRPr sz="2338" kern="1200">
                          <a:solidFill>
                            <a:schemeClr val="dk1"/>
                          </a:solidFill>
                          <a:latin typeface="微软雅黑"/>
                          <a:ea typeface="微软雅黑"/>
                        </a:defRPr>
                      </a:lvl3pPr>
                      <a:lvl4pPr marL="1781699" algn="l" defTabSz="1187798" rtl="0" eaLnBrk="1" latinLnBrk="0" hangingPunct="1">
                        <a:defRPr sz="2338" kern="1200">
                          <a:solidFill>
                            <a:schemeClr val="dk1"/>
                          </a:solidFill>
                          <a:latin typeface="微软雅黑"/>
                          <a:ea typeface="微软雅黑"/>
                        </a:defRPr>
                      </a:lvl4pPr>
                      <a:lvl5pPr marL="2375598" algn="l" defTabSz="1187798" rtl="0" eaLnBrk="1" latinLnBrk="0" hangingPunct="1">
                        <a:defRPr sz="2338" kern="1200">
                          <a:solidFill>
                            <a:schemeClr val="dk1"/>
                          </a:solidFill>
                          <a:latin typeface="微软雅黑"/>
                          <a:ea typeface="微软雅黑"/>
                        </a:defRPr>
                      </a:lvl5pPr>
                      <a:lvl6pPr marL="2969497" algn="l" defTabSz="1187798" rtl="0" eaLnBrk="1" latinLnBrk="0" hangingPunct="1">
                        <a:defRPr sz="2338" kern="1200">
                          <a:solidFill>
                            <a:schemeClr val="dk1"/>
                          </a:solidFill>
                          <a:latin typeface="微软雅黑"/>
                          <a:ea typeface="微软雅黑"/>
                        </a:defRPr>
                      </a:lvl6pPr>
                      <a:lvl7pPr marL="3563396" algn="l" defTabSz="1187798" rtl="0" eaLnBrk="1" latinLnBrk="0" hangingPunct="1">
                        <a:defRPr sz="2338" kern="1200">
                          <a:solidFill>
                            <a:schemeClr val="dk1"/>
                          </a:solidFill>
                          <a:latin typeface="微软雅黑"/>
                          <a:ea typeface="微软雅黑"/>
                        </a:defRPr>
                      </a:lvl7pPr>
                      <a:lvl8pPr marL="4157297" algn="l" defTabSz="1187798" rtl="0" eaLnBrk="1" latinLnBrk="0" hangingPunct="1">
                        <a:defRPr sz="2338" kern="1200">
                          <a:solidFill>
                            <a:schemeClr val="dk1"/>
                          </a:solidFill>
                          <a:latin typeface="微软雅黑"/>
                          <a:ea typeface="微软雅黑"/>
                        </a:defRPr>
                      </a:lvl8pPr>
                      <a:lvl9pPr marL="4751195" algn="l" defTabSz="1187798" rtl="0" eaLnBrk="1" latinLnBrk="0" hangingPunct="1">
                        <a:defRPr sz="2338" kern="1200">
                          <a:solidFill>
                            <a:schemeClr val="dk1"/>
                          </a:solidFill>
                          <a:latin typeface="微软雅黑"/>
                          <a:ea typeface="微软雅黑"/>
                        </a:defRPr>
                      </a:lvl9pPr>
                    </a:lstStyle>
                    <a:p>
                      <a:pPr algn="ctr" fontAlgn="ctr"/>
                      <a:r>
                        <a:rPr lang="en-US" altLang="zh-CN" sz="1200" u="none" strike="noStrike" dirty="0">
                          <a:effectLst/>
                        </a:rPr>
                        <a:t>5000 </a:t>
                      </a:r>
                      <a:endParaRPr lang="en-US" altLang="zh-CN" sz="1200" b="0" i="0" u="none" strike="noStrike" dirty="0">
                        <a:effectLst/>
                        <a:latin typeface="Tahoma" panose="020B0604030504040204" pitchFamily="34" charset="0"/>
                        <a:ea typeface="宋体" panose="02010600030101010101" pitchFamily="2" charset="-122"/>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extLst>
                  <a:ext uri="{0D108BD9-81ED-4DB2-BD59-A6C34878D82A}">
                    <a16:rowId xmlns:a16="http://schemas.microsoft.com/office/drawing/2014/main" val="10004"/>
                  </a:ext>
                </a:extLst>
              </a:tr>
            </a:tbl>
          </a:graphicData>
        </a:graphic>
      </p:graphicFrame>
      <p:sp>
        <p:nvSpPr>
          <p:cNvPr id="13" name="TextBox 13"/>
          <p:cNvSpPr txBox="1"/>
          <p:nvPr/>
        </p:nvSpPr>
        <p:spPr>
          <a:xfrm>
            <a:off x="7805276" y="5851143"/>
            <a:ext cx="3822702" cy="307777"/>
          </a:xfrm>
          <a:prstGeom prst="rect">
            <a:avLst/>
          </a:prstGeom>
          <a:noFill/>
        </p:spPr>
        <p:txBody>
          <a:bodyPr wrap="square" rtlCol="0">
            <a:spAutoFit/>
          </a:bodyPr>
          <a:lstStyle/>
          <a:p>
            <a:pPr algn="ctr"/>
            <a:r>
              <a:rPr lang="zh-CN" altLang="en-US" sz="1400" dirty="0">
                <a:solidFill>
                  <a:srgbClr val="FF0000"/>
                </a:solidFill>
                <a:latin typeface="微软雅黑" panose="020B0503020204020204" pitchFamily="34" charset="-122"/>
              </a:rPr>
              <a:t>从计算量角度，</a:t>
            </a:r>
            <a:r>
              <a:rPr lang="en-US" altLang="zh-CN" sz="1400" dirty="0">
                <a:solidFill>
                  <a:srgbClr val="FF0000"/>
                </a:solidFill>
                <a:latin typeface="微软雅黑" panose="020B0503020204020204" pitchFamily="34" charset="-122"/>
              </a:rPr>
              <a:t>99%</a:t>
            </a:r>
            <a:r>
              <a:rPr lang="zh-CN" altLang="en-US" sz="1400" dirty="0">
                <a:solidFill>
                  <a:srgbClr val="FF0000"/>
                </a:solidFill>
                <a:latin typeface="微软雅黑" panose="020B0503020204020204" pitchFamily="34" charset="-122"/>
              </a:rPr>
              <a:t>以上计算都是矩阵乘</a:t>
            </a:r>
          </a:p>
        </p:txBody>
      </p:sp>
      <p:sp>
        <p:nvSpPr>
          <p:cNvPr id="14" name="Rectangle 17"/>
          <p:cNvSpPr/>
          <p:nvPr/>
        </p:nvSpPr>
        <p:spPr bwMode="auto">
          <a:xfrm>
            <a:off x="7561617" y="5515133"/>
            <a:ext cx="4310021" cy="219743"/>
          </a:xfrm>
          <a:prstGeom prst="rect">
            <a:avLst/>
          </a:prstGeom>
          <a:noFill/>
          <a:ln w="25400">
            <a:solidFill>
              <a:srgbClr val="FF0000"/>
            </a:solidFill>
            <a:round/>
            <a:headEnd/>
            <a:tailEnd type="stealth" w="med" len="med"/>
          </a:ln>
          <a:effectLst/>
        </p:spPr>
        <p:txBody>
          <a:bodyPr lIns="73025" tIns="36512" rIns="73025" bIns="36512" rtlCol="0" anchor="ctr"/>
          <a:lstStyle/>
          <a:p>
            <a:pPr algn="ctr"/>
            <a:endParaRPr lang="zh-CN" altLang="en-US" kern="0">
              <a:solidFill>
                <a:sysClr val="windowText" lastClr="000000"/>
              </a:solidFill>
              <a:ea typeface="华文细黑" panose="02010600040101010101" pitchFamily="2" charset="-122"/>
            </a:endParaRPr>
          </a:p>
        </p:txBody>
      </p:sp>
    </p:spTree>
    <p:extLst>
      <p:ext uri="{BB962C8B-B14F-4D97-AF65-F5344CB8AC3E}">
        <p14:creationId xmlns:p14="http://schemas.microsoft.com/office/powerpoint/2010/main" val="256507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729175" y="354530"/>
            <a:ext cx="10740640" cy="993400"/>
          </a:xfrm>
        </p:spPr>
        <p:txBody>
          <a:bodyPr>
            <a:normAutofit/>
          </a:bodyPr>
          <a:lstStyle/>
          <a:p>
            <a:r>
              <a:rPr lang="en-US" altLang="zh-CN" b="1" dirty="0">
                <a:solidFill>
                  <a:srgbClr val="990000"/>
                </a:solidFill>
              </a:rPr>
              <a:t>Ascend 310</a:t>
            </a:r>
            <a:r>
              <a:rPr lang="zh-CN" altLang="en-US" b="1" dirty="0">
                <a:solidFill>
                  <a:srgbClr val="990000"/>
                </a:solidFill>
              </a:rPr>
              <a:t>处理器逻辑架构</a:t>
            </a:r>
            <a:r>
              <a:rPr lang="en-US" altLang="zh-CN" b="1" dirty="0">
                <a:solidFill>
                  <a:srgbClr val="990000"/>
                </a:solidFill>
              </a:rPr>
              <a:t>(AI Inference </a:t>
            </a:r>
            <a:r>
              <a:rPr lang="en-US" altLang="zh-CN" b="1" dirty="0" err="1">
                <a:solidFill>
                  <a:srgbClr val="990000"/>
                </a:solidFill>
              </a:rPr>
              <a:t>SoC</a:t>
            </a:r>
            <a:r>
              <a:rPr lang="en-US" altLang="zh-CN" b="1" dirty="0">
                <a:solidFill>
                  <a:srgbClr val="990000"/>
                </a:solidFill>
              </a:rPr>
              <a:t>)</a:t>
            </a:r>
            <a:endParaRPr lang="en-US" b="1" dirty="0">
              <a:solidFill>
                <a:srgbClr val="990000"/>
              </a:solidFill>
            </a:endParaRPr>
          </a:p>
        </p:txBody>
      </p:sp>
      <p:sp>
        <p:nvSpPr>
          <p:cNvPr id="3" name="矩形 2"/>
          <p:cNvSpPr/>
          <p:nvPr/>
        </p:nvSpPr>
        <p:spPr>
          <a:xfrm>
            <a:off x="727073" y="698027"/>
            <a:ext cx="5503334" cy="1361911"/>
          </a:xfrm>
          <a:prstGeom prst="rect">
            <a:avLst/>
          </a:prstGeom>
        </p:spPr>
        <p:txBody>
          <a:bodyPr wrap="square">
            <a:spAutoFit/>
          </a:bodyPr>
          <a:lstStyle/>
          <a:p>
            <a:pPr>
              <a:lnSpc>
                <a:spcPct val="150000"/>
              </a:lnSpc>
            </a:pPr>
            <a:r>
              <a:rPr lang="en-US" altLang="zh-CN" sz="1100" b="1">
                <a:solidFill>
                  <a:srgbClr val="1D1D1A"/>
                </a:solidFill>
                <a:latin typeface="微软雅黑" panose="020B0503020204020204" pitchFamily="34" charset="-122"/>
              </a:rPr>
              <a:t>Ascend 310</a:t>
            </a:r>
            <a:r>
              <a:rPr lang="zh-CN" altLang="en-US" sz="1100" b="1">
                <a:solidFill>
                  <a:srgbClr val="1D1D1A"/>
                </a:solidFill>
                <a:latin typeface="微软雅黑" panose="020B0503020204020204" pitchFamily="34" charset="-122"/>
              </a:rPr>
              <a:t>处理器</a:t>
            </a:r>
            <a:r>
              <a:rPr lang="zh-CN" altLang="en-US" sz="1100" b="1" dirty="0">
                <a:solidFill>
                  <a:srgbClr val="1D1D1A"/>
                </a:solidFill>
                <a:latin typeface="微软雅黑" panose="020B0503020204020204" pitchFamily="34" charset="-122"/>
              </a:rPr>
              <a:t>的主要架构组成：</a:t>
            </a:r>
            <a:endParaRPr lang="en-US" altLang="zh-CN" sz="1100" b="1" dirty="0">
              <a:solidFill>
                <a:srgbClr val="1D1D1A"/>
              </a:solidFill>
              <a:latin typeface="微软雅黑" panose="020B0503020204020204" pitchFamily="34" charset="-122"/>
            </a:endParaRPr>
          </a:p>
          <a:p>
            <a:pPr marL="171450" indent="-171450">
              <a:lnSpc>
                <a:spcPct val="150000"/>
              </a:lnSpc>
              <a:buFont typeface="Arial" panose="020B0604020202020204" pitchFamily="34" charset="0"/>
              <a:buChar char="•"/>
            </a:pPr>
            <a:r>
              <a:rPr lang="en-US" altLang="zh-CN" sz="1100">
                <a:solidFill>
                  <a:srgbClr val="1D1D1A"/>
                </a:solidFill>
                <a:latin typeface="微软雅黑" panose="020B0503020204020204" pitchFamily="34" charset="-122"/>
              </a:rPr>
              <a:t>AI</a:t>
            </a:r>
            <a:r>
              <a:rPr lang="zh-CN" altLang="en-US" sz="1100">
                <a:solidFill>
                  <a:srgbClr val="1D1D1A"/>
                </a:solidFill>
                <a:latin typeface="微软雅黑" panose="020B0503020204020204" pitchFamily="34" charset="-122"/>
              </a:rPr>
              <a:t>计算引擎（包括</a:t>
            </a:r>
            <a:r>
              <a:rPr lang="en-US" altLang="zh-CN" sz="1100">
                <a:solidFill>
                  <a:srgbClr val="1D1D1A"/>
                </a:solidFill>
                <a:latin typeface="微软雅黑" panose="020B0503020204020204" pitchFamily="34" charset="-122"/>
              </a:rPr>
              <a:t>AI Core</a:t>
            </a:r>
            <a:r>
              <a:rPr lang="zh-CN" altLang="en-US" sz="1100">
                <a:solidFill>
                  <a:srgbClr val="1D1D1A"/>
                </a:solidFill>
                <a:latin typeface="微软雅黑" panose="020B0503020204020204" pitchFamily="34" charset="-122"/>
              </a:rPr>
              <a:t>和</a:t>
            </a:r>
            <a:r>
              <a:rPr lang="en-US" altLang="zh-CN" sz="1100">
                <a:solidFill>
                  <a:srgbClr val="1D1D1A"/>
                </a:solidFill>
                <a:latin typeface="微软雅黑" panose="020B0503020204020204" pitchFamily="34" charset="-122"/>
              </a:rPr>
              <a:t>AI CPU</a:t>
            </a:r>
            <a:r>
              <a:rPr lang="zh-CN" altLang="en-US" sz="1100">
                <a:solidFill>
                  <a:srgbClr val="1D1D1A"/>
                </a:solidFill>
                <a:latin typeface="微软雅黑" panose="020B0503020204020204" pitchFamily="34" charset="-122"/>
              </a:rPr>
              <a:t>）</a:t>
            </a:r>
            <a:endParaRPr lang="en-US" altLang="zh-CN" sz="1100">
              <a:solidFill>
                <a:srgbClr val="1D1D1A"/>
              </a:solidFill>
              <a:latin typeface="微软雅黑" panose="020B0503020204020204" pitchFamily="34" charset="-122"/>
            </a:endParaRPr>
          </a:p>
          <a:p>
            <a:pPr marL="171450" indent="-171450">
              <a:lnSpc>
                <a:spcPct val="150000"/>
              </a:lnSpc>
              <a:buFont typeface="Arial" panose="020B0604020202020204" pitchFamily="34" charset="0"/>
              <a:buChar char="•"/>
            </a:pPr>
            <a:r>
              <a:rPr lang="zh-CN" altLang="en-US" sz="1100">
                <a:solidFill>
                  <a:srgbClr val="1D1D1A"/>
                </a:solidFill>
                <a:latin typeface="微软雅黑" panose="020B0503020204020204" pitchFamily="34" charset="-122"/>
              </a:rPr>
              <a:t>芯片</a:t>
            </a:r>
            <a:r>
              <a:rPr lang="zh-CN" altLang="en-US" sz="1100" dirty="0">
                <a:solidFill>
                  <a:srgbClr val="1D1D1A"/>
                </a:solidFill>
                <a:latin typeface="微软雅黑" panose="020B0503020204020204" pitchFamily="34" charset="-122"/>
              </a:rPr>
              <a:t>系统控制</a:t>
            </a:r>
            <a:r>
              <a:rPr lang="en-US" altLang="zh-CN" sz="1100" dirty="0">
                <a:solidFill>
                  <a:srgbClr val="1D1D1A"/>
                </a:solidFill>
                <a:latin typeface="微软雅黑" panose="020B0503020204020204" pitchFamily="34" charset="-122"/>
              </a:rPr>
              <a:t>CPU</a:t>
            </a:r>
            <a:r>
              <a:rPr lang="zh-CN" altLang="en-US" sz="1100" dirty="0">
                <a:solidFill>
                  <a:srgbClr val="1D1D1A"/>
                </a:solidFill>
                <a:latin typeface="微软雅黑" panose="020B0503020204020204" pitchFamily="34" charset="-122"/>
              </a:rPr>
              <a:t>（</a:t>
            </a:r>
            <a:r>
              <a:rPr lang="en-US" altLang="zh-CN" sz="1100" dirty="0">
                <a:solidFill>
                  <a:srgbClr val="1D1D1A"/>
                </a:solidFill>
                <a:latin typeface="微软雅黑" panose="020B0503020204020204" pitchFamily="34" charset="-122"/>
              </a:rPr>
              <a:t>Control CPU</a:t>
            </a:r>
            <a:r>
              <a:rPr lang="zh-CN" altLang="en-US" sz="1100" dirty="0">
                <a:solidFill>
                  <a:srgbClr val="1D1D1A"/>
                </a:solidFill>
                <a:latin typeface="微软雅黑" panose="020B0503020204020204" pitchFamily="34" charset="-122"/>
              </a:rPr>
              <a:t>）</a:t>
            </a:r>
            <a:endParaRPr lang="en-US" altLang="zh-CN" sz="1100" dirty="0">
              <a:solidFill>
                <a:srgbClr val="1D1D1A"/>
              </a:solidFill>
              <a:latin typeface="微软雅黑" panose="020B0503020204020204" pitchFamily="34" charset="-122"/>
            </a:endParaRPr>
          </a:p>
          <a:p>
            <a:pPr marL="171450" indent="-171450">
              <a:lnSpc>
                <a:spcPct val="150000"/>
              </a:lnSpc>
              <a:buFont typeface="Arial" panose="020B0604020202020204" pitchFamily="34" charset="0"/>
              <a:buChar char="•"/>
            </a:pPr>
            <a:r>
              <a:rPr lang="zh-CN" altLang="en-US" sz="1100">
                <a:solidFill>
                  <a:srgbClr val="1D1D1A"/>
                </a:solidFill>
                <a:latin typeface="微软雅黑" panose="020B0503020204020204" pitchFamily="34" charset="-122"/>
              </a:rPr>
              <a:t>多</a:t>
            </a:r>
            <a:r>
              <a:rPr lang="zh-CN" altLang="en-US" sz="1100" dirty="0">
                <a:solidFill>
                  <a:srgbClr val="1D1D1A"/>
                </a:solidFill>
                <a:latin typeface="微软雅黑" panose="020B0503020204020204" pitchFamily="34" charset="-122"/>
              </a:rPr>
              <a:t>层级的片上系统缓存（</a:t>
            </a:r>
            <a:r>
              <a:rPr lang="en-US" altLang="zh-CN" sz="1100" dirty="0">
                <a:solidFill>
                  <a:srgbClr val="1D1D1A"/>
                </a:solidFill>
                <a:latin typeface="微软雅黑" panose="020B0503020204020204" pitchFamily="34" charset="-122"/>
              </a:rPr>
              <a:t>Cache</a:t>
            </a:r>
            <a:r>
              <a:rPr lang="zh-CN" altLang="en-US" sz="1100" dirty="0">
                <a:solidFill>
                  <a:srgbClr val="1D1D1A"/>
                </a:solidFill>
                <a:latin typeface="微软雅黑" panose="020B0503020204020204" pitchFamily="34" charset="-122"/>
              </a:rPr>
              <a:t>）或缓冲区（</a:t>
            </a:r>
            <a:r>
              <a:rPr lang="en-US" altLang="zh-CN" sz="1100" dirty="0">
                <a:solidFill>
                  <a:srgbClr val="1D1D1A"/>
                </a:solidFill>
                <a:latin typeface="微软雅黑" panose="020B0503020204020204" pitchFamily="34" charset="-122"/>
              </a:rPr>
              <a:t>Buffer</a:t>
            </a:r>
            <a:r>
              <a:rPr lang="zh-CN" altLang="en-US" sz="1100" dirty="0">
                <a:solidFill>
                  <a:srgbClr val="1D1D1A"/>
                </a:solidFill>
                <a:latin typeface="微软雅黑" panose="020B0503020204020204" pitchFamily="34" charset="-122"/>
              </a:rPr>
              <a:t>）</a:t>
            </a:r>
            <a:endParaRPr lang="en-US" altLang="zh-CN" sz="1100" dirty="0">
              <a:solidFill>
                <a:srgbClr val="1D1D1A"/>
              </a:solidFill>
              <a:latin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rgbClr val="1D1D1A"/>
                </a:solidFill>
                <a:latin typeface="微软雅黑" panose="020B0503020204020204" pitchFamily="34" charset="-122"/>
              </a:rPr>
              <a:t>数字视觉预处理模块（</a:t>
            </a:r>
            <a:r>
              <a:rPr lang="en-US" altLang="zh-CN" sz="1100" dirty="0">
                <a:solidFill>
                  <a:srgbClr val="1D1D1A"/>
                </a:solidFill>
                <a:latin typeface="微软雅黑" panose="020B0503020204020204" pitchFamily="34" charset="-122"/>
              </a:rPr>
              <a:t>Digital Vision Pre-Processing</a:t>
            </a:r>
            <a:r>
              <a:rPr lang="zh-CN" altLang="en-US" sz="1100" dirty="0">
                <a:solidFill>
                  <a:srgbClr val="1D1D1A"/>
                </a:solidFill>
                <a:latin typeface="微软雅黑" panose="020B0503020204020204" pitchFamily="34" charset="-122"/>
              </a:rPr>
              <a:t>，</a:t>
            </a:r>
            <a:r>
              <a:rPr lang="en-US" altLang="zh-CN" sz="1100" dirty="0">
                <a:solidFill>
                  <a:srgbClr val="1D1D1A"/>
                </a:solidFill>
                <a:latin typeface="微软雅黑" panose="020B0503020204020204" pitchFamily="34" charset="-122"/>
              </a:rPr>
              <a:t>DVPP</a:t>
            </a:r>
            <a:r>
              <a:rPr lang="zh-CN" altLang="en-US" sz="1100" dirty="0">
                <a:solidFill>
                  <a:srgbClr val="1D1D1A"/>
                </a:solidFill>
                <a:latin typeface="微软雅黑" panose="020B0503020204020204" pitchFamily="34" charset="-122"/>
              </a:rPr>
              <a:t>）等</a:t>
            </a:r>
            <a:endParaRPr lang="en-US" altLang="zh-CN" sz="1100" dirty="0">
              <a:solidFill>
                <a:srgbClr val="1D1D1A"/>
              </a:solidFill>
              <a:latin typeface="微软雅黑" panose="020B0503020204020204" pitchFamily="34" charset="-122"/>
            </a:endParaRPr>
          </a:p>
        </p:txBody>
      </p:sp>
      <p:graphicFrame>
        <p:nvGraphicFramePr>
          <p:cNvPr id="6" name="对象 5"/>
          <p:cNvGraphicFramePr>
            <a:graphicFrameLocks noChangeAspect="1"/>
          </p:cNvGraphicFramePr>
          <p:nvPr/>
        </p:nvGraphicFramePr>
        <p:xfrm>
          <a:off x="1734862" y="2059938"/>
          <a:ext cx="9720516" cy="4209155"/>
        </p:xfrm>
        <a:graphic>
          <a:graphicData uri="http://schemas.openxmlformats.org/presentationml/2006/ole">
            <mc:AlternateContent xmlns:mc="http://schemas.openxmlformats.org/markup-compatibility/2006">
              <mc:Choice xmlns:v="urn:schemas-microsoft-com:vml" Requires="v">
                <p:oleObj r:id="rId2" imgW="7505795" imgH="3124105" progId="Visio.Drawing.15">
                  <p:embed/>
                </p:oleObj>
              </mc:Choice>
              <mc:Fallback>
                <p:oleObj r:id="rId2" imgW="7505795" imgH="3124105" progId="Visio.Drawing.1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862" y="2059938"/>
                        <a:ext cx="9720516" cy="4209155"/>
                      </a:xfrm>
                      <a:prstGeom prst="rect">
                        <a:avLst/>
                      </a:prstGeom>
                      <a:noFill/>
                    </p:spPr>
                  </p:pic>
                </p:oleObj>
              </mc:Fallback>
            </mc:AlternateContent>
          </a:graphicData>
        </a:graphic>
      </p:graphicFrame>
    </p:spTree>
    <p:extLst>
      <p:ext uri="{BB962C8B-B14F-4D97-AF65-F5344CB8AC3E}">
        <p14:creationId xmlns:p14="http://schemas.microsoft.com/office/powerpoint/2010/main" val="7927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3.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4.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31AD3342-B2D7-44AB-B447-0EEAFE75289A}" vid="{289F26BF-68E3-4534-8B82-5383260B836D}"/>
    </a:ext>
  </a:extLst>
</a:theme>
</file>

<file path=ppt/theme/theme5.xml><?xml version="1.0" encoding="utf-8"?>
<a:theme xmlns:a="http://schemas.openxmlformats.org/drawingml/2006/main" name="2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panose="020B0A04020102020204"/>
        <a:ea typeface="微软雅黑"/>
        <a:cs typeface=""/>
      </a:majorFont>
      <a:minorFont>
        <a:latin typeface="Huawei Sans"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14E5A528-164A-4F9B-B3A5-57862E2D7804}"/>
    </a:ext>
  </a:extLst>
</a:theme>
</file>

<file path=ppt/theme/theme6.xml><?xml version="1.0" encoding="utf-8"?>
<a:theme xmlns:a="http://schemas.openxmlformats.org/drawingml/2006/main" name="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7.xml><?xml version="1.0" encoding="utf-8"?>
<a:theme xmlns:a="http://schemas.openxmlformats.org/drawingml/2006/main" name="1_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do4kpgrk">
      <a:majorFont>
        <a:latin typeface="Huawei Sans" panose="020B0A04020102020204"/>
        <a:ea typeface="微软雅黑"/>
        <a:cs typeface=""/>
      </a:majorFont>
      <a:minorFont>
        <a:latin typeface="Huawei Sans"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B4542FC2-A7B2-4ED3-BB20-F6750F3E246A}" vid="{EA8FFF94-8E03-4952-8515-70D42289DFEE}"/>
    </a:ext>
  </a:extLst>
</a:theme>
</file>

<file path=ppt/theme/theme8.xml><?xml version="1.0" encoding="utf-8"?>
<a:theme xmlns:a="http://schemas.openxmlformats.org/drawingml/2006/main" name="6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15151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none" rtlCol="0">
        <a:spAutoFit/>
      </a:bodyPr>
      <a:lstStyle>
        <a:defPPr algn="l">
          <a:lnSpc>
            <a:spcPts val="3440"/>
          </a:lnSpc>
          <a:defRPr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PPT模板</Template>
  <TotalTime>45883</TotalTime>
  <Words>4151</Words>
  <Application>Microsoft Office PowerPoint</Application>
  <PresentationFormat>自定义</PresentationFormat>
  <Paragraphs>348</Paragraphs>
  <Slides>21</Slides>
  <Notes>11</Notes>
  <HiddenSlides>0</HiddenSlides>
  <MMClips>0</MMClips>
  <ScaleCrop>false</ScaleCrop>
  <HeadingPairs>
    <vt:vector size="8" baseType="variant">
      <vt:variant>
        <vt:lpstr>已用的字体</vt:lpstr>
      </vt:variant>
      <vt:variant>
        <vt:i4>10</vt:i4>
      </vt:variant>
      <vt:variant>
        <vt:lpstr>主题</vt:lpstr>
      </vt:variant>
      <vt:variant>
        <vt:i4>8</vt:i4>
      </vt:variant>
      <vt:variant>
        <vt:lpstr>嵌入 OLE 服务器</vt:lpstr>
      </vt:variant>
      <vt:variant>
        <vt:i4>1</vt:i4>
      </vt:variant>
      <vt:variant>
        <vt:lpstr>幻灯片标题</vt:lpstr>
      </vt:variant>
      <vt:variant>
        <vt:i4>21</vt:i4>
      </vt:variant>
    </vt:vector>
  </HeadingPairs>
  <TitlesOfParts>
    <vt:vector size="40" baseType="lpstr">
      <vt:lpstr>Huawei Sans</vt:lpstr>
      <vt:lpstr>等线</vt:lpstr>
      <vt:lpstr>微软雅黑</vt:lpstr>
      <vt:lpstr>微软雅黑</vt:lpstr>
      <vt:lpstr>Arial</vt:lpstr>
      <vt:lpstr>Arial Black</vt:lpstr>
      <vt:lpstr>Calibri</vt:lpstr>
      <vt:lpstr>Tahoma</vt:lpstr>
      <vt:lpstr>Times New Roman</vt:lpstr>
      <vt:lpstr>Wingdings</vt:lpstr>
      <vt:lpstr>1_Title Slide</vt:lpstr>
      <vt:lpstr>Chart page</vt:lpstr>
      <vt:lpstr>4_Chart page</vt:lpstr>
      <vt:lpstr>End page</vt:lpstr>
      <vt:lpstr>2_Title Slide</vt:lpstr>
      <vt:lpstr>5_Chart page</vt:lpstr>
      <vt:lpstr>1_End page</vt:lpstr>
      <vt:lpstr>6_Chart page</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谭 涛</cp:lastModifiedBy>
  <cp:revision>844</cp:revision>
  <dcterms:created xsi:type="dcterms:W3CDTF">2018-11-29T10:16:29Z</dcterms:created>
  <dcterms:modified xsi:type="dcterms:W3CDTF">2021-03-22T12:29:01Z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(3)47NKsoVxcEuJqPYmq4fmrO/0iGyQ3pjvHNSRk70H1zFg2MvngvT4snITFY8hmNMv6jL7H9mE
O+MFxydgQOuJ9uYUqv4svHSISERkmpv/Y+Z0eIVTWsbzykrxvCsbHgnbv23dfoBhb44Ox9z0
DQFxvxNaUwF7tdT5dFaExKHhXSKnhST5mpNPJ47VdJFSBJRSSTfHW6hexlPfpdtIwB3tsCuP
EXSRwPMte5nyyQ9rGj</vt:lpwstr>
  </property>
  <property fmtid="{D5CDD505-2E9C-101B-9397-08002B2CF9AE}" pid="3" name="_2015_ms_pID_7253431">
    <vt:lpwstr>NRS7X2n2yARetx3MAPpbBZXtk8qkIebCjWa5umrZ+54F5zm1GP4XdV
VZYGWyxmSZ4hCHeYgE1xnbNhb0FvSmjhuTpK73uKxsjqHpdHcza3v7hQoi+386Dag6eMhwDa
qS4GDCSON2fgraLMQbO9xnhykIt6FuiUQvLqHPrbhoy0BLBFXz4pH9gaYSbTyrACDvPUN8yz
hWgIPFbYwn9cy1k0i3SnDKNRV7/QAs7ICHCk</vt:lpwstr>
  </property>
  <property fmtid="{D5CDD505-2E9C-101B-9397-08002B2CF9AE}" pid="4" name="_2015_ms_pID_7253432">
    <vt:lpwstr>RlV665XeSt+F23aEWBfblpM=</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1612077334</vt:lpwstr>
  </property>
</Properties>
</file>